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3" r:id="rId1"/>
  </p:sldMasterIdLst>
  <p:notesMasterIdLst>
    <p:notesMasterId r:id="rId23"/>
  </p:notesMasterIdLst>
  <p:sldIdLst>
    <p:sldId id="256" r:id="rId2"/>
    <p:sldId id="258" r:id="rId3"/>
    <p:sldId id="262" r:id="rId4"/>
    <p:sldId id="259" r:id="rId5"/>
    <p:sldId id="261" r:id="rId6"/>
    <p:sldId id="265" r:id="rId7"/>
    <p:sldId id="278" r:id="rId8"/>
    <p:sldId id="272" r:id="rId9"/>
    <p:sldId id="273" r:id="rId10"/>
    <p:sldId id="263" r:id="rId11"/>
    <p:sldId id="266" r:id="rId12"/>
    <p:sldId id="277" r:id="rId13"/>
    <p:sldId id="268" r:id="rId14"/>
    <p:sldId id="269" r:id="rId15"/>
    <p:sldId id="275" r:id="rId16"/>
    <p:sldId id="260" r:id="rId17"/>
    <p:sldId id="276" r:id="rId18"/>
    <p:sldId id="257" r:id="rId19"/>
    <p:sldId id="271" r:id="rId20"/>
    <p:sldId id="274" r:id="rId21"/>
    <p:sldId id="27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6081"/>
    <a:srgbClr val="166081"/>
    <a:srgbClr val="4DA82D"/>
    <a:srgbClr val="D1F6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30"/>
    <p:restoredTop sz="84014"/>
  </p:normalViewPr>
  <p:slideViewPr>
    <p:cSldViewPr snapToGrid="0">
      <p:cViewPr varScale="1">
        <p:scale>
          <a:sx n="91" d="100"/>
          <a:sy n="91" d="100"/>
        </p:scale>
        <p:origin x="208" y="4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56920B-89AB-4B5D-B499-CA634BC9B813}"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0AC56685-BE9C-4668-998E-083BE2D5E6F4}">
      <dgm:prSet/>
      <dgm:spPr/>
      <dgm:t>
        <a:bodyPr/>
        <a:lstStyle/>
        <a:p>
          <a:r>
            <a:rPr lang="en-US"/>
            <a:t>Background</a:t>
          </a:r>
        </a:p>
      </dgm:t>
    </dgm:pt>
    <dgm:pt modelId="{CBDF5511-55EB-4162-98D6-6EDA935783A6}" type="parTrans" cxnId="{B9258BC2-7688-409C-BFFC-1D9C282439BA}">
      <dgm:prSet/>
      <dgm:spPr/>
      <dgm:t>
        <a:bodyPr/>
        <a:lstStyle/>
        <a:p>
          <a:endParaRPr lang="en-US"/>
        </a:p>
      </dgm:t>
    </dgm:pt>
    <dgm:pt modelId="{3C94D915-8822-4B62-854D-41D431EA7317}" type="sibTrans" cxnId="{B9258BC2-7688-409C-BFFC-1D9C282439BA}">
      <dgm:prSet/>
      <dgm:spPr/>
      <dgm:t>
        <a:bodyPr/>
        <a:lstStyle/>
        <a:p>
          <a:endParaRPr lang="en-US"/>
        </a:p>
      </dgm:t>
    </dgm:pt>
    <dgm:pt modelId="{8C758C25-6627-4340-B2CB-111C41263AAD}">
      <dgm:prSet/>
      <dgm:spPr/>
      <dgm:t>
        <a:bodyPr/>
        <a:lstStyle/>
        <a:p>
          <a:r>
            <a:rPr lang="en-US"/>
            <a:t>CRA Delegation Mechanisms</a:t>
          </a:r>
        </a:p>
      </dgm:t>
    </dgm:pt>
    <dgm:pt modelId="{6DE32114-3FD8-4CE8-9B21-E742E74E84F9}" type="parTrans" cxnId="{8405FB86-4DED-4B19-B243-692855B110EB}">
      <dgm:prSet/>
      <dgm:spPr/>
      <dgm:t>
        <a:bodyPr/>
        <a:lstStyle/>
        <a:p>
          <a:endParaRPr lang="en-US"/>
        </a:p>
      </dgm:t>
    </dgm:pt>
    <dgm:pt modelId="{86890F8B-79CD-4C7D-A6C1-7FA8D97CC1C0}" type="sibTrans" cxnId="{8405FB86-4DED-4B19-B243-692855B110EB}">
      <dgm:prSet/>
      <dgm:spPr/>
      <dgm:t>
        <a:bodyPr/>
        <a:lstStyle/>
        <a:p>
          <a:endParaRPr lang="en-US"/>
        </a:p>
      </dgm:t>
    </dgm:pt>
    <dgm:pt modelId="{BD966F22-4DA6-48CA-8E0A-9248AC57A91B}">
      <dgm:prSet/>
      <dgm:spPr/>
      <dgm:t>
        <a:bodyPr/>
        <a:lstStyle/>
        <a:p>
          <a:r>
            <a:rPr lang="en-US"/>
            <a:t>Interview Study</a:t>
          </a:r>
        </a:p>
      </dgm:t>
    </dgm:pt>
    <dgm:pt modelId="{4A28F678-5AD5-41E2-8B72-64ECED87D5DC}" type="parTrans" cxnId="{EECEDD62-CC82-41A6-B762-29A1B5C2469F}">
      <dgm:prSet/>
      <dgm:spPr/>
      <dgm:t>
        <a:bodyPr/>
        <a:lstStyle/>
        <a:p>
          <a:endParaRPr lang="en-US"/>
        </a:p>
      </dgm:t>
    </dgm:pt>
    <dgm:pt modelId="{2B7F507E-AF03-47D3-8C71-8A9F40F247D5}" type="sibTrans" cxnId="{EECEDD62-CC82-41A6-B762-29A1B5C2469F}">
      <dgm:prSet/>
      <dgm:spPr/>
      <dgm:t>
        <a:bodyPr/>
        <a:lstStyle/>
        <a:p>
          <a:endParaRPr lang="en-US"/>
        </a:p>
      </dgm:t>
    </dgm:pt>
    <dgm:pt modelId="{92171BCD-8143-4399-A51E-4EA828262DCB}">
      <dgm:prSet/>
      <dgm:spPr/>
      <dgm:t>
        <a:bodyPr/>
        <a:lstStyle/>
        <a:p>
          <a:r>
            <a:rPr lang="en-US"/>
            <a:t>Results</a:t>
          </a:r>
        </a:p>
      </dgm:t>
    </dgm:pt>
    <dgm:pt modelId="{6CA37E52-5AAC-453A-9721-7D5F499139F0}" type="parTrans" cxnId="{5B1B9B95-56BD-450D-9637-DA1E329046BE}">
      <dgm:prSet/>
      <dgm:spPr/>
      <dgm:t>
        <a:bodyPr/>
        <a:lstStyle/>
        <a:p>
          <a:endParaRPr lang="en-US"/>
        </a:p>
      </dgm:t>
    </dgm:pt>
    <dgm:pt modelId="{130F3604-D199-4636-BB55-BA96F23CA1BC}" type="sibTrans" cxnId="{5B1B9B95-56BD-450D-9637-DA1E329046BE}">
      <dgm:prSet/>
      <dgm:spPr/>
      <dgm:t>
        <a:bodyPr/>
        <a:lstStyle/>
        <a:p>
          <a:endParaRPr lang="en-US"/>
        </a:p>
      </dgm:t>
    </dgm:pt>
    <dgm:pt modelId="{24BB710F-2D9A-43F8-B7EE-2F00E4CC120C}">
      <dgm:prSet/>
      <dgm:spPr/>
      <dgm:t>
        <a:bodyPr/>
        <a:lstStyle/>
        <a:p>
          <a:r>
            <a:rPr lang="en-US"/>
            <a:t>Takeaways</a:t>
          </a:r>
        </a:p>
      </dgm:t>
    </dgm:pt>
    <dgm:pt modelId="{29B0CBC6-4405-4460-A5E4-D4787731C6C0}" type="parTrans" cxnId="{FB96718D-7829-4FD9-80DA-CDB0D73DD77C}">
      <dgm:prSet/>
      <dgm:spPr/>
      <dgm:t>
        <a:bodyPr/>
        <a:lstStyle/>
        <a:p>
          <a:endParaRPr lang="en-US"/>
        </a:p>
      </dgm:t>
    </dgm:pt>
    <dgm:pt modelId="{2863B078-A085-4E2E-9AF4-980FF75A1DA8}" type="sibTrans" cxnId="{FB96718D-7829-4FD9-80DA-CDB0D73DD77C}">
      <dgm:prSet/>
      <dgm:spPr/>
      <dgm:t>
        <a:bodyPr/>
        <a:lstStyle/>
        <a:p>
          <a:endParaRPr lang="en-US"/>
        </a:p>
      </dgm:t>
    </dgm:pt>
    <dgm:pt modelId="{BAFAB8F4-0FB8-7444-B2B6-208C007195DC}" type="pres">
      <dgm:prSet presAssocID="{3656920B-89AB-4B5D-B499-CA634BC9B813}" presName="vert0" presStyleCnt="0">
        <dgm:presLayoutVars>
          <dgm:dir/>
          <dgm:animOne val="branch"/>
          <dgm:animLvl val="lvl"/>
        </dgm:presLayoutVars>
      </dgm:prSet>
      <dgm:spPr/>
    </dgm:pt>
    <dgm:pt modelId="{233A3A06-3206-0E46-AADA-0C7A9ECD35E2}" type="pres">
      <dgm:prSet presAssocID="{0AC56685-BE9C-4668-998E-083BE2D5E6F4}" presName="thickLine" presStyleLbl="alignNode1" presStyleIdx="0" presStyleCnt="5"/>
      <dgm:spPr/>
    </dgm:pt>
    <dgm:pt modelId="{6B1D1C94-F239-CA4A-AB9B-E6467468EA9A}" type="pres">
      <dgm:prSet presAssocID="{0AC56685-BE9C-4668-998E-083BE2D5E6F4}" presName="horz1" presStyleCnt="0"/>
      <dgm:spPr/>
    </dgm:pt>
    <dgm:pt modelId="{527E3645-150D-BB43-A431-7D07BCD1A4E9}" type="pres">
      <dgm:prSet presAssocID="{0AC56685-BE9C-4668-998E-083BE2D5E6F4}" presName="tx1" presStyleLbl="revTx" presStyleIdx="0" presStyleCnt="5"/>
      <dgm:spPr/>
    </dgm:pt>
    <dgm:pt modelId="{DF4D820B-549B-B547-BEDE-91DC52D69919}" type="pres">
      <dgm:prSet presAssocID="{0AC56685-BE9C-4668-998E-083BE2D5E6F4}" presName="vert1" presStyleCnt="0"/>
      <dgm:spPr/>
    </dgm:pt>
    <dgm:pt modelId="{4F4A0309-0715-E242-8E5E-4CE0E5C4522B}" type="pres">
      <dgm:prSet presAssocID="{8C758C25-6627-4340-B2CB-111C41263AAD}" presName="thickLine" presStyleLbl="alignNode1" presStyleIdx="1" presStyleCnt="5"/>
      <dgm:spPr/>
    </dgm:pt>
    <dgm:pt modelId="{7F538524-1D19-3D45-94A4-B7937677E3FB}" type="pres">
      <dgm:prSet presAssocID="{8C758C25-6627-4340-B2CB-111C41263AAD}" presName="horz1" presStyleCnt="0"/>
      <dgm:spPr/>
    </dgm:pt>
    <dgm:pt modelId="{33A6E162-1ABA-1D4A-85D7-EC5DEF0D7E0D}" type="pres">
      <dgm:prSet presAssocID="{8C758C25-6627-4340-B2CB-111C41263AAD}" presName="tx1" presStyleLbl="revTx" presStyleIdx="1" presStyleCnt="5"/>
      <dgm:spPr/>
    </dgm:pt>
    <dgm:pt modelId="{F5EDBD44-B1FF-994E-B6D8-3F06E4781F27}" type="pres">
      <dgm:prSet presAssocID="{8C758C25-6627-4340-B2CB-111C41263AAD}" presName="vert1" presStyleCnt="0"/>
      <dgm:spPr/>
    </dgm:pt>
    <dgm:pt modelId="{F8ACC4E3-DD8D-424B-87A2-F80051DBCF89}" type="pres">
      <dgm:prSet presAssocID="{BD966F22-4DA6-48CA-8E0A-9248AC57A91B}" presName="thickLine" presStyleLbl="alignNode1" presStyleIdx="2" presStyleCnt="5"/>
      <dgm:spPr/>
    </dgm:pt>
    <dgm:pt modelId="{AD441F61-92EC-0546-B0E3-610F2AF9D884}" type="pres">
      <dgm:prSet presAssocID="{BD966F22-4DA6-48CA-8E0A-9248AC57A91B}" presName="horz1" presStyleCnt="0"/>
      <dgm:spPr/>
    </dgm:pt>
    <dgm:pt modelId="{2D2B9044-D657-B440-BE9E-6999298C6586}" type="pres">
      <dgm:prSet presAssocID="{BD966F22-4DA6-48CA-8E0A-9248AC57A91B}" presName="tx1" presStyleLbl="revTx" presStyleIdx="2" presStyleCnt="5"/>
      <dgm:spPr/>
    </dgm:pt>
    <dgm:pt modelId="{A271A364-94DE-3941-A7D2-57F7FE99BF58}" type="pres">
      <dgm:prSet presAssocID="{BD966F22-4DA6-48CA-8E0A-9248AC57A91B}" presName="vert1" presStyleCnt="0"/>
      <dgm:spPr/>
    </dgm:pt>
    <dgm:pt modelId="{8195DBA7-BD28-BB40-A0F9-A906356511AF}" type="pres">
      <dgm:prSet presAssocID="{92171BCD-8143-4399-A51E-4EA828262DCB}" presName="thickLine" presStyleLbl="alignNode1" presStyleIdx="3" presStyleCnt="5"/>
      <dgm:spPr/>
    </dgm:pt>
    <dgm:pt modelId="{DC7842E2-BD11-2240-BB63-4EB4AB6D8F73}" type="pres">
      <dgm:prSet presAssocID="{92171BCD-8143-4399-A51E-4EA828262DCB}" presName="horz1" presStyleCnt="0"/>
      <dgm:spPr/>
    </dgm:pt>
    <dgm:pt modelId="{FEC71767-F529-144E-BF31-E1A03176C2A8}" type="pres">
      <dgm:prSet presAssocID="{92171BCD-8143-4399-A51E-4EA828262DCB}" presName="tx1" presStyleLbl="revTx" presStyleIdx="3" presStyleCnt="5"/>
      <dgm:spPr/>
    </dgm:pt>
    <dgm:pt modelId="{E52B81A1-C9BB-DA46-A799-9E8F5FF7306C}" type="pres">
      <dgm:prSet presAssocID="{92171BCD-8143-4399-A51E-4EA828262DCB}" presName="vert1" presStyleCnt="0"/>
      <dgm:spPr/>
    </dgm:pt>
    <dgm:pt modelId="{1709DE9D-33C7-5044-92E8-76629BB0A8C6}" type="pres">
      <dgm:prSet presAssocID="{24BB710F-2D9A-43F8-B7EE-2F00E4CC120C}" presName="thickLine" presStyleLbl="alignNode1" presStyleIdx="4" presStyleCnt="5"/>
      <dgm:spPr/>
    </dgm:pt>
    <dgm:pt modelId="{45B77FE6-94DB-FF49-BFA0-9F2CA9D3ED65}" type="pres">
      <dgm:prSet presAssocID="{24BB710F-2D9A-43F8-B7EE-2F00E4CC120C}" presName="horz1" presStyleCnt="0"/>
      <dgm:spPr/>
    </dgm:pt>
    <dgm:pt modelId="{6B85C1FB-C2B4-1E4B-B7A7-16BAD5187ED9}" type="pres">
      <dgm:prSet presAssocID="{24BB710F-2D9A-43F8-B7EE-2F00E4CC120C}" presName="tx1" presStyleLbl="revTx" presStyleIdx="4" presStyleCnt="5"/>
      <dgm:spPr/>
    </dgm:pt>
    <dgm:pt modelId="{24BBC7AF-C53D-C146-AAA1-AEE00C4019AC}" type="pres">
      <dgm:prSet presAssocID="{24BB710F-2D9A-43F8-B7EE-2F00E4CC120C}" presName="vert1" presStyleCnt="0"/>
      <dgm:spPr/>
    </dgm:pt>
  </dgm:ptLst>
  <dgm:cxnLst>
    <dgm:cxn modelId="{D9784F23-D869-D54A-89F0-1250BFA4A5AA}" type="presOf" srcId="{8C758C25-6627-4340-B2CB-111C41263AAD}" destId="{33A6E162-1ABA-1D4A-85D7-EC5DEF0D7E0D}" srcOrd="0" destOrd="0" presId="urn:microsoft.com/office/officeart/2008/layout/LinedList"/>
    <dgm:cxn modelId="{1F58FC39-4F35-9B4E-9AA0-32590C2B5DEB}" type="presOf" srcId="{3656920B-89AB-4B5D-B499-CA634BC9B813}" destId="{BAFAB8F4-0FB8-7444-B2B6-208C007195DC}" srcOrd="0" destOrd="0" presId="urn:microsoft.com/office/officeart/2008/layout/LinedList"/>
    <dgm:cxn modelId="{ED3C9F46-5DE5-D240-B35C-7E01FE45E874}" type="presOf" srcId="{24BB710F-2D9A-43F8-B7EE-2F00E4CC120C}" destId="{6B85C1FB-C2B4-1E4B-B7A7-16BAD5187ED9}" srcOrd="0" destOrd="0" presId="urn:microsoft.com/office/officeart/2008/layout/LinedList"/>
    <dgm:cxn modelId="{EECEDD62-CC82-41A6-B762-29A1B5C2469F}" srcId="{3656920B-89AB-4B5D-B499-CA634BC9B813}" destId="{BD966F22-4DA6-48CA-8E0A-9248AC57A91B}" srcOrd="2" destOrd="0" parTransId="{4A28F678-5AD5-41E2-8B72-64ECED87D5DC}" sibTransId="{2B7F507E-AF03-47D3-8C71-8A9F40F247D5}"/>
    <dgm:cxn modelId="{8405FB86-4DED-4B19-B243-692855B110EB}" srcId="{3656920B-89AB-4B5D-B499-CA634BC9B813}" destId="{8C758C25-6627-4340-B2CB-111C41263AAD}" srcOrd="1" destOrd="0" parTransId="{6DE32114-3FD8-4CE8-9B21-E742E74E84F9}" sibTransId="{86890F8B-79CD-4C7D-A6C1-7FA8D97CC1C0}"/>
    <dgm:cxn modelId="{FB96718D-7829-4FD9-80DA-CDB0D73DD77C}" srcId="{3656920B-89AB-4B5D-B499-CA634BC9B813}" destId="{24BB710F-2D9A-43F8-B7EE-2F00E4CC120C}" srcOrd="4" destOrd="0" parTransId="{29B0CBC6-4405-4460-A5E4-D4787731C6C0}" sibTransId="{2863B078-A085-4E2E-9AF4-980FF75A1DA8}"/>
    <dgm:cxn modelId="{5B1B9B95-56BD-450D-9637-DA1E329046BE}" srcId="{3656920B-89AB-4B5D-B499-CA634BC9B813}" destId="{92171BCD-8143-4399-A51E-4EA828262DCB}" srcOrd="3" destOrd="0" parTransId="{6CA37E52-5AAC-453A-9721-7D5F499139F0}" sibTransId="{130F3604-D199-4636-BB55-BA96F23CA1BC}"/>
    <dgm:cxn modelId="{1B8A259D-14B3-1942-A26D-7F622ADCA5B2}" type="presOf" srcId="{92171BCD-8143-4399-A51E-4EA828262DCB}" destId="{FEC71767-F529-144E-BF31-E1A03176C2A8}" srcOrd="0" destOrd="0" presId="urn:microsoft.com/office/officeart/2008/layout/LinedList"/>
    <dgm:cxn modelId="{2915E6BA-F0E9-D94E-8EBA-1AE05396618F}" type="presOf" srcId="{BD966F22-4DA6-48CA-8E0A-9248AC57A91B}" destId="{2D2B9044-D657-B440-BE9E-6999298C6586}" srcOrd="0" destOrd="0" presId="urn:microsoft.com/office/officeart/2008/layout/LinedList"/>
    <dgm:cxn modelId="{B9258BC2-7688-409C-BFFC-1D9C282439BA}" srcId="{3656920B-89AB-4B5D-B499-CA634BC9B813}" destId="{0AC56685-BE9C-4668-998E-083BE2D5E6F4}" srcOrd="0" destOrd="0" parTransId="{CBDF5511-55EB-4162-98D6-6EDA935783A6}" sibTransId="{3C94D915-8822-4B62-854D-41D431EA7317}"/>
    <dgm:cxn modelId="{4FFCFCE8-6C29-6247-916A-AD9D7740920B}" type="presOf" srcId="{0AC56685-BE9C-4668-998E-083BE2D5E6F4}" destId="{527E3645-150D-BB43-A431-7D07BCD1A4E9}" srcOrd="0" destOrd="0" presId="urn:microsoft.com/office/officeart/2008/layout/LinedList"/>
    <dgm:cxn modelId="{1DD49CA9-0D6E-844D-BAD6-A8DFC8A53B8D}" type="presParOf" srcId="{BAFAB8F4-0FB8-7444-B2B6-208C007195DC}" destId="{233A3A06-3206-0E46-AADA-0C7A9ECD35E2}" srcOrd="0" destOrd="0" presId="urn:microsoft.com/office/officeart/2008/layout/LinedList"/>
    <dgm:cxn modelId="{34BC8001-761B-274E-9F25-F97BCDFDCE6A}" type="presParOf" srcId="{BAFAB8F4-0FB8-7444-B2B6-208C007195DC}" destId="{6B1D1C94-F239-CA4A-AB9B-E6467468EA9A}" srcOrd="1" destOrd="0" presId="urn:microsoft.com/office/officeart/2008/layout/LinedList"/>
    <dgm:cxn modelId="{C0823606-90A4-7F4C-B029-D615DF833A27}" type="presParOf" srcId="{6B1D1C94-F239-CA4A-AB9B-E6467468EA9A}" destId="{527E3645-150D-BB43-A431-7D07BCD1A4E9}" srcOrd="0" destOrd="0" presId="urn:microsoft.com/office/officeart/2008/layout/LinedList"/>
    <dgm:cxn modelId="{C106A9E2-FF6F-FE4A-BFCC-B91091AFA559}" type="presParOf" srcId="{6B1D1C94-F239-CA4A-AB9B-E6467468EA9A}" destId="{DF4D820B-549B-B547-BEDE-91DC52D69919}" srcOrd="1" destOrd="0" presId="urn:microsoft.com/office/officeart/2008/layout/LinedList"/>
    <dgm:cxn modelId="{E9512830-147F-E848-8184-1A1B8CDC16D0}" type="presParOf" srcId="{BAFAB8F4-0FB8-7444-B2B6-208C007195DC}" destId="{4F4A0309-0715-E242-8E5E-4CE0E5C4522B}" srcOrd="2" destOrd="0" presId="urn:microsoft.com/office/officeart/2008/layout/LinedList"/>
    <dgm:cxn modelId="{831CDE27-819A-714B-8C16-4D6CD94D0FA8}" type="presParOf" srcId="{BAFAB8F4-0FB8-7444-B2B6-208C007195DC}" destId="{7F538524-1D19-3D45-94A4-B7937677E3FB}" srcOrd="3" destOrd="0" presId="urn:microsoft.com/office/officeart/2008/layout/LinedList"/>
    <dgm:cxn modelId="{E9FBB6E4-C6DA-544F-9C89-B3FE225461D6}" type="presParOf" srcId="{7F538524-1D19-3D45-94A4-B7937677E3FB}" destId="{33A6E162-1ABA-1D4A-85D7-EC5DEF0D7E0D}" srcOrd="0" destOrd="0" presId="urn:microsoft.com/office/officeart/2008/layout/LinedList"/>
    <dgm:cxn modelId="{85764C3F-F132-5F4E-9DD4-5122BDC4CD25}" type="presParOf" srcId="{7F538524-1D19-3D45-94A4-B7937677E3FB}" destId="{F5EDBD44-B1FF-994E-B6D8-3F06E4781F27}" srcOrd="1" destOrd="0" presId="urn:microsoft.com/office/officeart/2008/layout/LinedList"/>
    <dgm:cxn modelId="{EE240331-F525-844F-8FF3-0B56D88796FE}" type="presParOf" srcId="{BAFAB8F4-0FB8-7444-B2B6-208C007195DC}" destId="{F8ACC4E3-DD8D-424B-87A2-F80051DBCF89}" srcOrd="4" destOrd="0" presId="urn:microsoft.com/office/officeart/2008/layout/LinedList"/>
    <dgm:cxn modelId="{0D18B9FA-B332-BF44-817A-3D409B7CC2E4}" type="presParOf" srcId="{BAFAB8F4-0FB8-7444-B2B6-208C007195DC}" destId="{AD441F61-92EC-0546-B0E3-610F2AF9D884}" srcOrd="5" destOrd="0" presId="urn:microsoft.com/office/officeart/2008/layout/LinedList"/>
    <dgm:cxn modelId="{AEF243E2-3E4C-964C-8178-6171F353B209}" type="presParOf" srcId="{AD441F61-92EC-0546-B0E3-610F2AF9D884}" destId="{2D2B9044-D657-B440-BE9E-6999298C6586}" srcOrd="0" destOrd="0" presId="urn:microsoft.com/office/officeart/2008/layout/LinedList"/>
    <dgm:cxn modelId="{957F94B9-65D1-F543-B518-32FA4A6AD73D}" type="presParOf" srcId="{AD441F61-92EC-0546-B0E3-610F2AF9D884}" destId="{A271A364-94DE-3941-A7D2-57F7FE99BF58}" srcOrd="1" destOrd="0" presId="urn:microsoft.com/office/officeart/2008/layout/LinedList"/>
    <dgm:cxn modelId="{B1CBD072-AE36-6742-9AB6-DB455AC69941}" type="presParOf" srcId="{BAFAB8F4-0FB8-7444-B2B6-208C007195DC}" destId="{8195DBA7-BD28-BB40-A0F9-A906356511AF}" srcOrd="6" destOrd="0" presId="urn:microsoft.com/office/officeart/2008/layout/LinedList"/>
    <dgm:cxn modelId="{AB4366BD-07C1-8F4C-8F31-CD124B1EC18A}" type="presParOf" srcId="{BAFAB8F4-0FB8-7444-B2B6-208C007195DC}" destId="{DC7842E2-BD11-2240-BB63-4EB4AB6D8F73}" srcOrd="7" destOrd="0" presId="urn:microsoft.com/office/officeart/2008/layout/LinedList"/>
    <dgm:cxn modelId="{B8FEC8E5-5362-834F-B1B9-F328CB2F86A8}" type="presParOf" srcId="{DC7842E2-BD11-2240-BB63-4EB4AB6D8F73}" destId="{FEC71767-F529-144E-BF31-E1A03176C2A8}" srcOrd="0" destOrd="0" presId="urn:microsoft.com/office/officeart/2008/layout/LinedList"/>
    <dgm:cxn modelId="{A5B8919E-3DED-1048-A768-00B448412467}" type="presParOf" srcId="{DC7842E2-BD11-2240-BB63-4EB4AB6D8F73}" destId="{E52B81A1-C9BB-DA46-A799-9E8F5FF7306C}" srcOrd="1" destOrd="0" presId="urn:microsoft.com/office/officeart/2008/layout/LinedList"/>
    <dgm:cxn modelId="{823B8766-1657-494C-85D1-5083CE7E05DE}" type="presParOf" srcId="{BAFAB8F4-0FB8-7444-B2B6-208C007195DC}" destId="{1709DE9D-33C7-5044-92E8-76629BB0A8C6}" srcOrd="8" destOrd="0" presId="urn:microsoft.com/office/officeart/2008/layout/LinedList"/>
    <dgm:cxn modelId="{6F87124C-92AF-6846-8B8A-C18D3BFB79E7}" type="presParOf" srcId="{BAFAB8F4-0FB8-7444-B2B6-208C007195DC}" destId="{45B77FE6-94DB-FF49-BFA0-9F2CA9D3ED65}" srcOrd="9" destOrd="0" presId="urn:microsoft.com/office/officeart/2008/layout/LinedList"/>
    <dgm:cxn modelId="{57828691-B60E-3444-8D0D-9437FD4F9A2E}" type="presParOf" srcId="{45B77FE6-94DB-FF49-BFA0-9F2CA9D3ED65}" destId="{6B85C1FB-C2B4-1E4B-B7A7-16BAD5187ED9}" srcOrd="0" destOrd="0" presId="urn:microsoft.com/office/officeart/2008/layout/LinedList"/>
    <dgm:cxn modelId="{6DBAE9FB-E713-6047-B242-40EC4B3C0541}" type="presParOf" srcId="{45B77FE6-94DB-FF49-BFA0-9F2CA9D3ED65}" destId="{24BBC7AF-C53D-C146-AAA1-AEE00C4019A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49007E-645C-4FCD-8C52-B7B43BADBF35}" type="doc">
      <dgm:prSet loTypeId="urn:microsoft.com/office/officeart/2009/3/layout/HorizontalOrganizationChart" loCatId="hierarchy" qsTypeId="urn:microsoft.com/office/officeart/2005/8/quickstyle/simple1" qsCatId="simple" csTypeId="urn:microsoft.com/office/officeart/2005/8/colors/colorful2" csCatId="colorful" phldr="1"/>
      <dgm:spPr/>
      <dgm:t>
        <a:bodyPr/>
        <a:lstStyle/>
        <a:p>
          <a:endParaRPr lang="en-US"/>
        </a:p>
      </dgm:t>
    </dgm:pt>
    <dgm:pt modelId="{8E84D340-D69F-4BD4-BAFC-D75E99234DEA}">
      <dgm:prSet/>
      <dgm:spPr/>
      <dgm:t>
        <a:bodyPr/>
        <a:lstStyle/>
        <a:p>
          <a:r>
            <a:rPr lang="en-US" dirty="0"/>
            <a:t>Many employers and organizations provide digital tax forms by default</a:t>
          </a:r>
        </a:p>
      </dgm:t>
    </dgm:pt>
    <dgm:pt modelId="{1A7D9E10-13CC-4DE2-8BFE-DC71CAC2FAB4}" type="parTrans" cxnId="{800F900D-BD9C-4A51-89B7-411EF1DC004B}">
      <dgm:prSet/>
      <dgm:spPr/>
      <dgm:t>
        <a:bodyPr/>
        <a:lstStyle/>
        <a:p>
          <a:endParaRPr lang="en-US"/>
        </a:p>
      </dgm:t>
    </dgm:pt>
    <dgm:pt modelId="{9B485BCA-2D72-400B-A303-7091E6932417}" type="sibTrans" cxnId="{800F900D-BD9C-4A51-89B7-411EF1DC004B}">
      <dgm:prSet/>
      <dgm:spPr/>
      <dgm:t>
        <a:bodyPr/>
        <a:lstStyle/>
        <a:p>
          <a:endParaRPr lang="en-US"/>
        </a:p>
      </dgm:t>
    </dgm:pt>
    <dgm:pt modelId="{94D6F861-17AE-4D53-96BE-A2040EF4F3AE}">
      <dgm:prSet/>
      <dgm:spPr/>
      <dgm:t>
        <a:bodyPr/>
        <a:lstStyle/>
        <a:p>
          <a:r>
            <a:rPr lang="en-US"/>
            <a:t>While still possible to file taxes on paper, it is not encouraged</a:t>
          </a:r>
        </a:p>
      </dgm:t>
    </dgm:pt>
    <dgm:pt modelId="{5D781B27-7C45-4F4E-9238-2E1AF3571B65}" type="parTrans" cxnId="{ACC75A24-EF10-4B4A-A309-12427FC8FB3E}">
      <dgm:prSet/>
      <dgm:spPr/>
      <dgm:t>
        <a:bodyPr/>
        <a:lstStyle/>
        <a:p>
          <a:endParaRPr lang="en-US"/>
        </a:p>
      </dgm:t>
    </dgm:pt>
    <dgm:pt modelId="{CD10F4B5-6AAD-4896-A976-2DF019995306}" type="sibTrans" cxnId="{ACC75A24-EF10-4B4A-A309-12427FC8FB3E}">
      <dgm:prSet/>
      <dgm:spPr/>
      <dgm:t>
        <a:bodyPr/>
        <a:lstStyle/>
        <a:p>
          <a:endParaRPr lang="en-US"/>
        </a:p>
      </dgm:t>
    </dgm:pt>
    <dgm:pt modelId="{EDD3DE59-9D48-4CE2-981F-6FD43DFA8004}">
      <dgm:prSet/>
      <dgm:spPr/>
      <dgm:t>
        <a:bodyPr/>
        <a:lstStyle/>
        <a:p>
          <a:r>
            <a:rPr lang="en-US" dirty="0"/>
            <a:t>Tax software enables:</a:t>
          </a:r>
        </a:p>
      </dgm:t>
    </dgm:pt>
    <dgm:pt modelId="{2D3C55DF-0D0F-40E1-A752-E1C29C0681D6}" type="parTrans" cxnId="{3928BF73-2233-43EF-AEE5-8D90476B0263}">
      <dgm:prSet/>
      <dgm:spPr/>
      <dgm:t>
        <a:bodyPr/>
        <a:lstStyle/>
        <a:p>
          <a:endParaRPr lang="en-US"/>
        </a:p>
      </dgm:t>
    </dgm:pt>
    <dgm:pt modelId="{C6B200BE-5670-43CA-8782-331D25C5E9AE}" type="sibTrans" cxnId="{3928BF73-2233-43EF-AEE5-8D90476B0263}">
      <dgm:prSet/>
      <dgm:spPr/>
      <dgm:t>
        <a:bodyPr/>
        <a:lstStyle/>
        <a:p>
          <a:endParaRPr lang="en-US"/>
        </a:p>
      </dgm:t>
    </dgm:pt>
    <dgm:pt modelId="{FF4AFA3F-1DDB-457F-909F-9E6795A3F9D2}">
      <dgm:prSet/>
      <dgm:spPr/>
      <dgm:t>
        <a:bodyPr/>
        <a:lstStyle/>
        <a:p>
          <a:r>
            <a:rPr lang="en-US" i="1" dirty="0">
              <a:solidFill>
                <a:schemeClr val="tx1"/>
              </a:solidFill>
            </a:rPr>
            <a:t>Auto-fill a Return </a:t>
          </a:r>
          <a:r>
            <a:rPr lang="en-US" dirty="0">
              <a:solidFill>
                <a:schemeClr val="tx1"/>
              </a:solidFill>
            </a:rPr>
            <a:t>pulls forms from CRA using Social Insurance Number</a:t>
          </a:r>
        </a:p>
      </dgm:t>
    </dgm:pt>
    <dgm:pt modelId="{37771D9E-E0F1-4D8F-9393-A920B9195DA0}" type="parTrans" cxnId="{C26A4999-343C-4D1E-BD16-A6ECAD705FCD}">
      <dgm:prSet/>
      <dgm:spPr/>
      <dgm:t>
        <a:bodyPr/>
        <a:lstStyle/>
        <a:p>
          <a:endParaRPr lang="en-US"/>
        </a:p>
      </dgm:t>
    </dgm:pt>
    <dgm:pt modelId="{9824403B-E5AF-4E2D-A9A5-F8211ECF7405}" type="sibTrans" cxnId="{C26A4999-343C-4D1E-BD16-A6ECAD705FCD}">
      <dgm:prSet/>
      <dgm:spPr/>
      <dgm:t>
        <a:bodyPr/>
        <a:lstStyle/>
        <a:p>
          <a:endParaRPr lang="en-US"/>
        </a:p>
      </dgm:t>
    </dgm:pt>
    <dgm:pt modelId="{DC1C5E42-4BEF-478F-83BB-B795EB54FECC}">
      <dgm:prSet/>
      <dgm:spPr/>
      <dgm:t>
        <a:bodyPr/>
        <a:lstStyle/>
        <a:p>
          <a:r>
            <a:rPr lang="en-US" dirty="0">
              <a:solidFill>
                <a:schemeClr val="tx1"/>
              </a:solidFill>
            </a:rPr>
            <a:t>File electronically</a:t>
          </a:r>
        </a:p>
      </dgm:t>
    </dgm:pt>
    <dgm:pt modelId="{D074F1DF-F960-49A0-9DD8-1F19AF4156E5}" type="parTrans" cxnId="{E3CD4B65-7D6A-4CBD-BEF5-7ED296C19271}">
      <dgm:prSet/>
      <dgm:spPr/>
      <dgm:t>
        <a:bodyPr/>
        <a:lstStyle/>
        <a:p>
          <a:endParaRPr lang="en-US"/>
        </a:p>
      </dgm:t>
    </dgm:pt>
    <dgm:pt modelId="{B3A9B6CF-2BED-4BF3-99D8-43B976473060}" type="sibTrans" cxnId="{E3CD4B65-7D6A-4CBD-BEF5-7ED296C19271}">
      <dgm:prSet/>
      <dgm:spPr/>
      <dgm:t>
        <a:bodyPr/>
        <a:lstStyle/>
        <a:p>
          <a:endParaRPr lang="en-US"/>
        </a:p>
      </dgm:t>
    </dgm:pt>
    <dgm:pt modelId="{60D1A9E4-1B8B-4C22-9D98-C1F0DBF46CA9}">
      <dgm:prSet/>
      <dgm:spPr/>
      <dgm:t>
        <a:bodyPr/>
        <a:lstStyle/>
        <a:p>
          <a:r>
            <a:rPr lang="en-US" dirty="0">
              <a:solidFill>
                <a:schemeClr val="tx1"/>
              </a:solidFill>
            </a:rPr>
            <a:t>Validation</a:t>
          </a:r>
        </a:p>
      </dgm:t>
    </dgm:pt>
    <dgm:pt modelId="{229FB3B9-F0F0-413E-9CB1-45235914402F}" type="parTrans" cxnId="{3A6C32D3-A0B0-41E3-8E64-720FE3772474}">
      <dgm:prSet/>
      <dgm:spPr/>
      <dgm:t>
        <a:bodyPr/>
        <a:lstStyle/>
        <a:p>
          <a:endParaRPr lang="en-US"/>
        </a:p>
      </dgm:t>
    </dgm:pt>
    <dgm:pt modelId="{009ED6D8-FCD6-4B3C-8C38-F5A56E0B2393}" type="sibTrans" cxnId="{3A6C32D3-A0B0-41E3-8E64-720FE3772474}">
      <dgm:prSet/>
      <dgm:spPr/>
      <dgm:t>
        <a:bodyPr/>
        <a:lstStyle/>
        <a:p>
          <a:endParaRPr lang="en-US"/>
        </a:p>
      </dgm:t>
    </dgm:pt>
    <dgm:pt modelId="{3A71E378-2BF4-1342-AC3E-2B41E27B8C2F}">
      <dgm:prSet/>
      <dgm:spPr/>
      <dgm:t>
        <a:bodyPr/>
        <a:lstStyle/>
        <a:p>
          <a:r>
            <a:rPr lang="en-US" dirty="0">
              <a:solidFill>
                <a:schemeClr val="tx1"/>
              </a:solidFill>
            </a:rPr>
            <a:t>Simplified process, calculations pre-populated</a:t>
          </a:r>
        </a:p>
      </dgm:t>
    </dgm:pt>
    <dgm:pt modelId="{7E172E74-A229-0047-83D1-2A5DA4291F00}" type="parTrans" cxnId="{646FA050-ECEC-0743-9FF4-DC550C337DE2}">
      <dgm:prSet/>
      <dgm:spPr/>
      <dgm:t>
        <a:bodyPr/>
        <a:lstStyle/>
        <a:p>
          <a:endParaRPr lang="en-US"/>
        </a:p>
      </dgm:t>
    </dgm:pt>
    <dgm:pt modelId="{6105B8F8-BA5F-974C-8680-E520912F5A86}" type="sibTrans" cxnId="{646FA050-ECEC-0743-9FF4-DC550C337DE2}">
      <dgm:prSet/>
      <dgm:spPr/>
      <dgm:t>
        <a:bodyPr/>
        <a:lstStyle/>
        <a:p>
          <a:endParaRPr lang="en-US"/>
        </a:p>
      </dgm:t>
    </dgm:pt>
    <dgm:pt modelId="{BDBC3DF8-BA1A-2344-B249-B3262DCBB92C}" type="pres">
      <dgm:prSet presAssocID="{8049007E-645C-4FCD-8C52-B7B43BADBF35}" presName="hierChild1" presStyleCnt="0">
        <dgm:presLayoutVars>
          <dgm:orgChart val="1"/>
          <dgm:chPref val="1"/>
          <dgm:dir/>
          <dgm:animOne val="branch"/>
          <dgm:animLvl val="lvl"/>
          <dgm:resizeHandles/>
        </dgm:presLayoutVars>
      </dgm:prSet>
      <dgm:spPr/>
    </dgm:pt>
    <dgm:pt modelId="{010DA935-D3C2-AA44-94D9-87B5CDA7C5FD}" type="pres">
      <dgm:prSet presAssocID="{8E84D340-D69F-4BD4-BAFC-D75E99234DEA}" presName="hierRoot1" presStyleCnt="0">
        <dgm:presLayoutVars>
          <dgm:hierBranch val="init"/>
        </dgm:presLayoutVars>
      </dgm:prSet>
      <dgm:spPr/>
    </dgm:pt>
    <dgm:pt modelId="{23F7E0F8-6E59-7040-B9B9-A4C51AB39E63}" type="pres">
      <dgm:prSet presAssocID="{8E84D340-D69F-4BD4-BAFC-D75E99234DEA}" presName="rootComposite1" presStyleCnt="0"/>
      <dgm:spPr/>
    </dgm:pt>
    <dgm:pt modelId="{DA32F4A6-475B-2D4A-BB80-3D43FAE03959}" type="pres">
      <dgm:prSet presAssocID="{8E84D340-D69F-4BD4-BAFC-D75E99234DEA}" presName="rootText1" presStyleLbl="node0" presStyleIdx="0" presStyleCnt="3">
        <dgm:presLayoutVars>
          <dgm:chPref val="3"/>
        </dgm:presLayoutVars>
      </dgm:prSet>
      <dgm:spPr/>
    </dgm:pt>
    <dgm:pt modelId="{F493F1D5-24BC-A049-9846-95F053B70E7B}" type="pres">
      <dgm:prSet presAssocID="{8E84D340-D69F-4BD4-BAFC-D75E99234DEA}" presName="rootConnector1" presStyleLbl="node1" presStyleIdx="0" presStyleCnt="0"/>
      <dgm:spPr/>
    </dgm:pt>
    <dgm:pt modelId="{FAC8736D-C719-7240-A0A4-03ED38E182F7}" type="pres">
      <dgm:prSet presAssocID="{8E84D340-D69F-4BD4-BAFC-D75E99234DEA}" presName="hierChild2" presStyleCnt="0"/>
      <dgm:spPr/>
    </dgm:pt>
    <dgm:pt modelId="{7391A770-9EC1-104D-BCF0-2F828BD97649}" type="pres">
      <dgm:prSet presAssocID="{8E84D340-D69F-4BD4-BAFC-D75E99234DEA}" presName="hierChild3" presStyleCnt="0"/>
      <dgm:spPr/>
    </dgm:pt>
    <dgm:pt modelId="{0765544E-A40F-9942-A78D-1D774F486B97}" type="pres">
      <dgm:prSet presAssocID="{94D6F861-17AE-4D53-96BE-A2040EF4F3AE}" presName="hierRoot1" presStyleCnt="0">
        <dgm:presLayoutVars>
          <dgm:hierBranch val="init"/>
        </dgm:presLayoutVars>
      </dgm:prSet>
      <dgm:spPr/>
    </dgm:pt>
    <dgm:pt modelId="{9E3F7A75-DA87-FA40-9A7F-DE35A8E980D4}" type="pres">
      <dgm:prSet presAssocID="{94D6F861-17AE-4D53-96BE-A2040EF4F3AE}" presName="rootComposite1" presStyleCnt="0"/>
      <dgm:spPr/>
    </dgm:pt>
    <dgm:pt modelId="{FAE33AA3-8B3F-7B45-9F40-39D6DAB2A490}" type="pres">
      <dgm:prSet presAssocID="{94D6F861-17AE-4D53-96BE-A2040EF4F3AE}" presName="rootText1" presStyleLbl="node0" presStyleIdx="1" presStyleCnt="3">
        <dgm:presLayoutVars>
          <dgm:chPref val="3"/>
        </dgm:presLayoutVars>
      </dgm:prSet>
      <dgm:spPr/>
    </dgm:pt>
    <dgm:pt modelId="{16013F28-E94D-6345-97CD-889B8C0D0072}" type="pres">
      <dgm:prSet presAssocID="{94D6F861-17AE-4D53-96BE-A2040EF4F3AE}" presName="rootConnector1" presStyleLbl="node1" presStyleIdx="0" presStyleCnt="0"/>
      <dgm:spPr/>
    </dgm:pt>
    <dgm:pt modelId="{44DDF239-6CB0-BD42-A405-A9C795C23C6F}" type="pres">
      <dgm:prSet presAssocID="{94D6F861-17AE-4D53-96BE-A2040EF4F3AE}" presName="hierChild2" presStyleCnt="0"/>
      <dgm:spPr/>
    </dgm:pt>
    <dgm:pt modelId="{31707AB7-54A2-0D4F-AE81-39CCC0F16672}" type="pres">
      <dgm:prSet presAssocID="{94D6F861-17AE-4D53-96BE-A2040EF4F3AE}" presName="hierChild3" presStyleCnt="0"/>
      <dgm:spPr/>
    </dgm:pt>
    <dgm:pt modelId="{92E3D6DC-9637-1843-8F09-B26AB8CB1897}" type="pres">
      <dgm:prSet presAssocID="{EDD3DE59-9D48-4CE2-981F-6FD43DFA8004}" presName="hierRoot1" presStyleCnt="0">
        <dgm:presLayoutVars>
          <dgm:hierBranch val="init"/>
        </dgm:presLayoutVars>
      </dgm:prSet>
      <dgm:spPr/>
    </dgm:pt>
    <dgm:pt modelId="{8085E349-3B14-7244-A2E7-59F01DB67D60}" type="pres">
      <dgm:prSet presAssocID="{EDD3DE59-9D48-4CE2-981F-6FD43DFA8004}" presName="rootComposite1" presStyleCnt="0"/>
      <dgm:spPr/>
    </dgm:pt>
    <dgm:pt modelId="{9B4AEA09-C459-7242-ACD5-6E9F82CDDDD3}" type="pres">
      <dgm:prSet presAssocID="{EDD3DE59-9D48-4CE2-981F-6FD43DFA8004}" presName="rootText1" presStyleLbl="node0" presStyleIdx="2" presStyleCnt="3">
        <dgm:presLayoutVars>
          <dgm:chPref val="3"/>
        </dgm:presLayoutVars>
      </dgm:prSet>
      <dgm:spPr/>
    </dgm:pt>
    <dgm:pt modelId="{F1D979A2-83A2-BC47-A842-F23246A0C6C2}" type="pres">
      <dgm:prSet presAssocID="{EDD3DE59-9D48-4CE2-981F-6FD43DFA8004}" presName="rootConnector1" presStyleLbl="node1" presStyleIdx="0" presStyleCnt="0"/>
      <dgm:spPr/>
    </dgm:pt>
    <dgm:pt modelId="{F3D318AB-5371-FE40-A303-0BB94569E5A0}" type="pres">
      <dgm:prSet presAssocID="{EDD3DE59-9D48-4CE2-981F-6FD43DFA8004}" presName="hierChild2" presStyleCnt="0"/>
      <dgm:spPr/>
    </dgm:pt>
    <dgm:pt modelId="{F7697B45-B8DD-EB44-93D9-2D445083E558}" type="pres">
      <dgm:prSet presAssocID="{7E172E74-A229-0047-83D1-2A5DA4291F00}" presName="Name64" presStyleLbl="parChTrans1D2" presStyleIdx="0" presStyleCnt="4"/>
      <dgm:spPr/>
    </dgm:pt>
    <dgm:pt modelId="{0395155D-A04B-CA4B-BB23-258440D18AEB}" type="pres">
      <dgm:prSet presAssocID="{3A71E378-2BF4-1342-AC3E-2B41E27B8C2F}" presName="hierRoot2" presStyleCnt="0">
        <dgm:presLayoutVars>
          <dgm:hierBranch val="init"/>
        </dgm:presLayoutVars>
      </dgm:prSet>
      <dgm:spPr/>
    </dgm:pt>
    <dgm:pt modelId="{83953F17-CF88-B243-90D3-CF93B2B9731A}" type="pres">
      <dgm:prSet presAssocID="{3A71E378-2BF4-1342-AC3E-2B41E27B8C2F}" presName="rootComposite" presStyleCnt="0"/>
      <dgm:spPr/>
    </dgm:pt>
    <dgm:pt modelId="{422CAED4-C1A1-0143-9D1B-77DC02F392C9}" type="pres">
      <dgm:prSet presAssocID="{3A71E378-2BF4-1342-AC3E-2B41E27B8C2F}" presName="rootText" presStyleLbl="node2" presStyleIdx="0" presStyleCnt="4">
        <dgm:presLayoutVars>
          <dgm:chPref val="3"/>
        </dgm:presLayoutVars>
      </dgm:prSet>
      <dgm:spPr/>
    </dgm:pt>
    <dgm:pt modelId="{D753D123-4C43-3841-94C4-AD56FF241B27}" type="pres">
      <dgm:prSet presAssocID="{3A71E378-2BF4-1342-AC3E-2B41E27B8C2F}" presName="rootConnector" presStyleLbl="node2" presStyleIdx="0" presStyleCnt="4"/>
      <dgm:spPr/>
    </dgm:pt>
    <dgm:pt modelId="{E34E9CC5-AA96-4C46-9036-09366FFF3D88}" type="pres">
      <dgm:prSet presAssocID="{3A71E378-2BF4-1342-AC3E-2B41E27B8C2F}" presName="hierChild4" presStyleCnt="0"/>
      <dgm:spPr/>
    </dgm:pt>
    <dgm:pt modelId="{1A4CEA90-DBFA-9747-81B6-BDE27A3F5865}" type="pres">
      <dgm:prSet presAssocID="{3A71E378-2BF4-1342-AC3E-2B41E27B8C2F}" presName="hierChild5" presStyleCnt="0"/>
      <dgm:spPr/>
    </dgm:pt>
    <dgm:pt modelId="{EA5B3E8A-C3C5-AB47-AC6A-B6E2F60895FC}" type="pres">
      <dgm:prSet presAssocID="{37771D9E-E0F1-4D8F-9393-A920B9195DA0}" presName="Name64" presStyleLbl="parChTrans1D2" presStyleIdx="1" presStyleCnt="4"/>
      <dgm:spPr/>
    </dgm:pt>
    <dgm:pt modelId="{972BC153-60B5-714D-8055-D76A73C44211}" type="pres">
      <dgm:prSet presAssocID="{FF4AFA3F-1DDB-457F-909F-9E6795A3F9D2}" presName="hierRoot2" presStyleCnt="0">
        <dgm:presLayoutVars>
          <dgm:hierBranch val="init"/>
        </dgm:presLayoutVars>
      </dgm:prSet>
      <dgm:spPr/>
    </dgm:pt>
    <dgm:pt modelId="{34500833-B6B6-4F41-AAE9-BBA8E5A97B63}" type="pres">
      <dgm:prSet presAssocID="{FF4AFA3F-1DDB-457F-909F-9E6795A3F9D2}" presName="rootComposite" presStyleCnt="0"/>
      <dgm:spPr/>
    </dgm:pt>
    <dgm:pt modelId="{B3F78EC9-C18A-7544-ABD4-C8B8E3184666}" type="pres">
      <dgm:prSet presAssocID="{FF4AFA3F-1DDB-457F-909F-9E6795A3F9D2}" presName="rootText" presStyleLbl="node2" presStyleIdx="1" presStyleCnt="4">
        <dgm:presLayoutVars>
          <dgm:chPref val="3"/>
        </dgm:presLayoutVars>
      </dgm:prSet>
      <dgm:spPr/>
    </dgm:pt>
    <dgm:pt modelId="{58FD4DB1-AC0B-2B46-8500-24D3F613D302}" type="pres">
      <dgm:prSet presAssocID="{FF4AFA3F-1DDB-457F-909F-9E6795A3F9D2}" presName="rootConnector" presStyleLbl="node2" presStyleIdx="1" presStyleCnt="4"/>
      <dgm:spPr/>
    </dgm:pt>
    <dgm:pt modelId="{89C4B5D0-DAF0-3342-A25F-F47B4ED0A94A}" type="pres">
      <dgm:prSet presAssocID="{FF4AFA3F-1DDB-457F-909F-9E6795A3F9D2}" presName="hierChild4" presStyleCnt="0"/>
      <dgm:spPr/>
    </dgm:pt>
    <dgm:pt modelId="{9D770947-42B0-4E41-B411-4C4E17BE3965}" type="pres">
      <dgm:prSet presAssocID="{FF4AFA3F-1DDB-457F-909F-9E6795A3F9D2}" presName="hierChild5" presStyleCnt="0"/>
      <dgm:spPr/>
    </dgm:pt>
    <dgm:pt modelId="{2E48BB8A-0144-B04F-9CDE-C4FA7888310E}" type="pres">
      <dgm:prSet presAssocID="{229FB3B9-F0F0-413E-9CB1-45235914402F}" presName="Name64" presStyleLbl="parChTrans1D2" presStyleIdx="2" presStyleCnt="4"/>
      <dgm:spPr/>
    </dgm:pt>
    <dgm:pt modelId="{56E035A6-4CE8-A440-88E3-C00B204876B7}" type="pres">
      <dgm:prSet presAssocID="{60D1A9E4-1B8B-4C22-9D98-C1F0DBF46CA9}" presName="hierRoot2" presStyleCnt="0">
        <dgm:presLayoutVars>
          <dgm:hierBranch val="init"/>
        </dgm:presLayoutVars>
      </dgm:prSet>
      <dgm:spPr/>
    </dgm:pt>
    <dgm:pt modelId="{F574EBB5-02C5-5849-8E76-72B268D2980F}" type="pres">
      <dgm:prSet presAssocID="{60D1A9E4-1B8B-4C22-9D98-C1F0DBF46CA9}" presName="rootComposite" presStyleCnt="0"/>
      <dgm:spPr/>
    </dgm:pt>
    <dgm:pt modelId="{F921718C-4DCC-F848-AB2A-FB6CFB4CFD1B}" type="pres">
      <dgm:prSet presAssocID="{60D1A9E4-1B8B-4C22-9D98-C1F0DBF46CA9}" presName="rootText" presStyleLbl="node2" presStyleIdx="2" presStyleCnt="4">
        <dgm:presLayoutVars>
          <dgm:chPref val="3"/>
        </dgm:presLayoutVars>
      </dgm:prSet>
      <dgm:spPr/>
    </dgm:pt>
    <dgm:pt modelId="{F0B5D6A0-6182-0A4C-B9D8-05D5E1E66FA4}" type="pres">
      <dgm:prSet presAssocID="{60D1A9E4-1B8B-4C22-9D98-C1F0DBF46CA9}" presName="rootConnector" presStyleLbl="node2" presStyleIdx="2" presStyleCnt="4"/>
      <dgm:spPr/>
    </dgm:pt>
    <dgm:pt modelId="{302FE77E-59D2-FB45-A7B7-B921FF2A45DE}" type="pres">
      <dgm:prSet presAssocID="{60D1A9E4-1B8B-4C22-9D98-C1F0DBF46CA9}" presName="hierChild4" presStyleCnt="0"/>
      <dgm:spPr/>
    </dgm:pt>
    <dgm:pt modelId="{C1D770D3-0D85-0444-91DC-BDCD34D7E0BE}" type="pres">
      <dgm:prSet presAssocID="{60D1A9E4-1B8B-4C22-9D98-C1F0DBF46CA9}" presName="hierChild5" presStyleCnt="0"/>
      <dgm:spPr/>
    </dgm:pt>
    <dgm:pt modelId="{6BE4FAF6-968A-174A-8133-1DA4A2E9DB30}" type="pres">
      <dgm:prSet presAssocID="{D074F1DF-F960-49A0-9DD8-1F19AF4156E5}" presName="Name64" presStyleLbl="parChTrans1D2" presStyleIdx="3" presStyleCnt="4"/>
      <dgm:spPr/>
    </dgm:pt>
    <dgm:pt modelId="{4A9E3221-8C34-7D41-8C4A-D01DCB8B11FD}" type="pres">
      <dgm:prSet presAssocID="{DC1C5E42-4BEF-478F-83BB-B795EB54FECC}" presName="hierRoot2" presStyleCnt="0">
        <dgm:presLayoutVars>
          <dgm:hierBranch val="init"/>
        </dgm:presLayoutVars>
      </dgm:prSet>
      <dgm:spPr/>
    </dgm:pt>
    <dgm:pt modelId="{BB1996F5-A55D-A44B-B61C-5CD2CE4295E6}" type="pres">
      <dgm:prSet presAssocID="{DC1C5E42-4BEF-478F-83BB-B795EB54FECC}" presName="rootComposite" presStyleCnt="0"/>
      <dgm:spPr/>
    </dgm:pt>
    <dgm:pt modelId="{CD181A63-5563-DA45-A10D-294B1D36BB72}" type="pres">
      <dgm:prSet presAssocID="{DC1C5E42-4BEF-478F-83BB-B795EB54FECC}" presName="rootText" presStyleLbl="node2" presStyleIdx="3" presStyleCnt="4">
        <dgm:presLayoutVars>
          <dgm:chPref val="3"/>
        </dgm:presLayoutVars>
      </dgm:prSet>
      <dgm:spPr/>
    </dgm:pt>
    <dgm:pt modelId="{9DEC345E-DF27-5F4C-94BB-F40653F55752}" type="pres">
      <dgm:prSet presAssocID="{DC1C5E42-4BEF-478F-83BB-B795EB54FECC}" presName="rootConnector" presStyleLbl="node2" presStyleIdx="3" presStyleCnt="4"/>
      <dgm:spPr/>
    </dgm:pt>
    <dgm:pt modelId="{E76BE106-C32F-D04E-94C2-3369EB147E47}" type="pres">
      <dgm:prSet presAssocID="{DC1C5E42-4BEF-478F-83BB-B795EB54FECC}" presName="hierChild4" presStyleCnt="0"/>
      <dgm:spPr/>
    </dgm:pt>
    <dgm:pt modelId="{F3B2F0A5-868D-EC45-90AC-4DB742887B25}" type="pres">
      <dgm:prSet presAssocID="{DC1C5E42-4BEF-478F-83BB-B795EB54FECC}" presName="hierChild5" presStyleCnt="0"/>
      <dgm:spPr/>
    </dgm:pt>
    <dgm:pt modelId="{B4915DA6-871A-634C-8C41-29CE85466515}" type="pres">
      <dgm:prSet presAssocID="{EDD3DE59-9D48-4CE2-981F-6FD43DFA8004}" presName="hierChild3" presStyleCnt="0"/>
      <dgm:spPr/>
    </dgm:pt>
  </dgm:ptLst>
  <dgm:cxnLst>
    <dgm:cxn modelId="{A7511201-7C24-ED48-8CD4-1C22AC02D126}" type="presOf" srcId="{60D1A9E4-1B8B-4C22-9D98-C1F0DBF46CA9}" destId="{F921718C-4DCC-F848-AB2A-FB6CFB4CFD1B}" srcOrd="0" destOrd="0" presId="urn:microsoft.com/office/officeart/2009/3/layout/HorizontalOrganizationChart"/>
    <dgm:cxn modelId="{6D494B08-AE86-E64D-BED0-4AEF0798C5AD}" type="presOf" srcId="{DC1C5E42-4BEF-478F-83BB-B795EB54FECC}" destId="{CD181A63-5563-DA45-A10D-294B1D36BB72}" srcOrd="0" destOrd="0" presId="urn:microsoft.com/office/officeart/2009/3/layout/HorizontalOrganizationChart"/>
    <dgm:cxn modelId="{FAB9AF0A-00D7-3F43-BBCA-9C658C8A17AB}" type="presOf" srcId="{3A71E378-2BF4-1342-AC3E-2B41E27B8C2F}" destId="{D753D123-4C43-3841-94C4-AD56FF241B27}" srcOrd="1" destOrd="0" presId="urn:microsoft.com/office/officeart/2009/3/layout/HorizontalOrganizationChart"/>
    <dgm:cxn modelId="{800F900D-BD9C-4A51-89B7-411EF1DC004B}" srcId="{8049007E-645C-4FCD-8C52-B7B43BADBF35}" destId="{8E84D340-D69F-4BD4-BAFC-D75E99234DEA}" srcOrd="0" destOrd="0" parTransId="{1A7D9E10-13CC-4DE2-8BFE-DC71CAC2FAB4}" sibTransId="{9B485BCA-2D72-400B-A303-7091E6932417}"/>
    <dgm:cxn modelId="{FAF1490F-34D3-6846-8B5F-7D4DB13450CF}" type="presOf" srcId="{37771D9E-E0F1-4D8F-9393-A920B9195DA0}" destId="{EA5B3E8A-C3C5-AB47-AC6A-B6E2F60895FC}" srcOrd="0" destOrd="0" presId="urn:microsoft.com/office/officeart/2009/3/layout/HorizontalOrganizationChart"/>
    <dgm:cxn modelId="{ACC75A24-EF10-4B4A-A309-12427FC8FB3E}" srcId="{8049007E-645C-4FCD-8C52-B7B43BADBF35}" destId="{94D6F861-17AE-4D53-96BE-A2040EF4F3AE}" srcOrd="1" destOrd="0" parTransId="{5D781B27-7C45-4F4E-9238-2E1AF3571B65}" sibTransId="{CD10F4B5-6AAD-4896-A976-2DF019995306}"/>
    <dgm:cxn modelId="{6EFDE729-432A-1144-829A-B8A7919A2D22}" type="presOf" srcId="{7E172E74-A229-0047-83D1-2A5DA4291F00}" destId="{F7697B45-B8DD-EB44-93D9-2D445083E558}" srcOrd="0" destOrd="0" presId="urn:microsoft.com/office/officeart/2009/3/layout/HorizontalOrganizationChart"/>
    <dgm:cxn modelId="{AA545D2B-7CDC-0C44-8B1E-66043AC53B3C}" type="presOf" srcId="{8E84D340-D69F-4BD4-BAFC-D75E99234DEA}" destId="{F493F1D5-24BC-A049-9846-95F053B70E7B}" srcOrd="1" destOrd="0" presId="urn:microsoft.com/office/officeart/2009/3/layout/HorizontalOrganizationChart"/>
    <dgm:cxn modelId="{646FA050-ECEC-0743-9FF4-DC550C337DE2}" srcId="{EDD3DE59-9D48-4CE2-981F-6FD43DFA8004}" destId="{3A71E378-2BF4-1342-AC3E-2B41E27B8C2F}" srcOrd="0" destOrd="0" parTransId="{7E172E74-A229-0047-83D1-2A5DA4291F00}" sibTransId="{6105B8F8-BA5F-974C-8680-E520912F5A86}"/>
    <dgm:cxn modelId="{E3CD4B65-7D6A-4CBD-BEF5-7ED296C19271}" srcId="{EDD3DE59-9D48-4CE2-981F-6FD43DFA8004}" destId="{DC1C5E42-4BEF-478F-83BB-B795EB54FECC}" srcOrd="3" destOrd="0" parTransId="{D074F1DF-F960-49A0-9DD8-1F19AF4156E5}" sibTransId="{B3A9B6CF-2BED-4BF3-99D8-43B976473060}"/>
    <dgm:cxn modelId="{3928BF73-2233-43EF-AEE5-8D90476B0263}" srcId="{8049007E-645C-4FCD-8C52-B7B43BADBF35}" destId="{EDD3DE59-9D48-4CE2-981F-6FD43DFA8004}" srcOrd="2" destOrd="0" parTransId="{2D3C55DF-0D0F-40E1-A752-E1C29C0681D6}" sibTransId="{C6B200BE-5670-43CA-8782-331D25C5E9AE}"/>
    <dgm:cxn modelId="{A5544878-C6DB-134E-8C57-A7D3D1B32B1A}" type="presOf" srcId="{EDD3DE59-9D48-4CE2-981F-6FD43DFA8004}" destId="{F1D979A2-83A2-BC47-A842-F23246A0C6C2}" srcOrd="1" destOrd="0" presId="urn:microsoft.com/office/officeart/2009/3/layout/HorizontalOrganizationChart"/>
    <dgm:cxn modelId="{C26A4999-343C-4D1E-BD16-A6ECAD705FCD}" srcId="{EDD3DE59-9D48-4CE2-981F-6FD43DFA8004}" destId="{FF4AFA3F-1DDB-457F-909F-9E6795A3F9D2}" srcOrd="1" destOrd="0" parTransId="{37771D9E-E0F1-4D8F-9393-A920B9195DA0}" sibTransId="{9824403B-E5AF-4E2D-A9A5-F8211ECF7405}"/>
    <dgm:cxn modelId="{70B0E29F-6950-C74F-A279-4051E5E3D68C}" type="presOf" srcId="{EDD3DE59-9D48-4CE2-981F-6FD43DFA8004}" destId="{9B4AEA09-C459-7242-ACD5-6E9F82CDDDD3}" srcOrd="0" destOrd="0" presId="urn:microsoft.com/office/officeart/2009/3/layout/HorizontalOrganizationChart"/>
    <dgm:cxn modelId="{DBC8B3A3-AAA2-5F40-88C9-4AD8A822FC5F}" type="presOf" srcId="{FF4AFA3F-1DDB-457F-909F-9E6795A3F9D2}" destId="{B3F78EC9-C18A-7544-ABD4-C8B8E3184666}" srcOrd="0" destOrd="0" presId="urn:microsoft.com/office/officeart/2009/3/layout/HorizontalOrganizationChart"/>
    <dgm:cxn modelId="{41D9CBB1-8CE2-6647-888D-E7DFADD1D972}" type="presOf" srcId="{94D6F861-17AE-4D53-96BE-A2040EF4F3AE}" destId="{16013F28-E94D-6345-97CD-889B8C0D0072}" srcOrd="1" destOrd="0" presId="urn:microsoft.com/office/officeart/2009/3/layout/HorizontalOrganizationChart"/>
    <dgm:cxn modelId="{89215AB3-668B-A848-B1AF-8A6F88390B8A}" type="presOf" srcId="{60D1A9E4-1B8B-4C22-9D98-C1F0DBF46CA9}" destId="{F0B5D6A0-6182-0A4C-B9D8-05D5E1E66FA4}" srcOrd="1" destOrd="0" presId="urn:microsoft.com/office/officeart/2009/3/layout/HorizontalOrganizationChart"/>
    <dgm:cxn modelId="{ACB044BA-9145-B94B-806B-D8E4A7D6CF61}" type="presOf" srcId="{3A71E378-2BF4-1342-AC3E-2B41E27B8C2F}" destId="{422CAED4-C1A1-0143-9D1B-77DC02F392C9}" srcOrd="0" destOrd="0" presId="urn:microsoft.com/office/officeart/2009/3/layout/HorizontalOrganizationChart"/>
    <dgm:cxn modelId="{505A7BBB-4AF2-BE4F-BA14-B260B5E3D5F7}" type="presOf" srcId="{8049007E-645C-4FCD-8C52-B7B43BADBF35}" destId="{BDBC3DF8-BA1A-2344-B249-B3262DCBB92C}" srcOrd="0" destOrd="0" presId="urn:microsoft.com/office/officeart/2009/3/layout/HorizontalOrganizationChart"/>
    <dgm:cxn modelId="{A17BF3BB-907A-0740-BE8B-4FEBB6A115A5}" type="presOf" srcId="{FF4AFA3F-1DDB-457F-909F-9E6795A3F9D2}" destId="{58FD4DB1-AC0B-2B46-8500-24D3F613D302}" srcOrd="1" destOrd="0" presId="urn:microsoft.com/office/officeart/2009/3/layout/HorizontalOrganizationChart"/>
    <dgm:cxn modelId="{54C621C8-6E67-474B-A912-14E9CAF53C4A}" type="presOf" srcId="{94D6F861-17AE-4D53-96BE-A2040EF4F3AE}" destId="{FAE33AA3-8B3F-7B45-9F40-39D6DAB2A490}" srcOrd="0" destOrd="0" presId="urn:microsoft.com/office/officeart/2009/3/layout/HorizontalOrganizationChart"/>
    <dgm:cxn modelId="{205021C9-FCED-4C4A-ACA1-BDAAF16CE564}" type="presOf" srcId="{D074F1DF-F960-49A0-9DD8-1F19AF4156E5}" destId="{6BE4FAF6-968A-174A-8133-1DA4A2E9DB30}" srcOrd="0" destOrd="0" presId="urn:microsoft.com/office/officeart/2009/3/layout/HorizontalOrganizationChart"/>
    <dgm:cxn modelId="{3A6C32D3-A0B0-41E3-8E64-720FE3772474}" srcId="{EDD3DE59-9D48-4CE2-981F-6FD43DFA8004}" destId="{60D1A9E4-1B8B-4C22-9D98-C1F0DBF46CA9}" srcOrd="2" destOrd="0" parTransId="{229FB3B9-F0F0-413E-9CB1-45235914402F}" sibTransId="{009ED6D8-FCD6-4B3C-8C38-F5A56E0B2393}"/>
    <dgm:cxn modelId="{A12C0BE1-7FF8-F942-87F8-E32A10BC8367}" type="presOf" srcId="{8E84D340-D69F-4BD4-BAFC-D75E99234DEA}" destId="{DA32F4A6-475B-2D4A-BB80-3D43FAE03959}" srcOrd="0" destOrd="0" presId="urn:microsoft.com/office/officeart/2009/3/layout/HorizontalOrganizationChart"/>
    <dgm:cxn modelId="{E39E1AFD-D255-E440-96EB-E63F32AE9094}" type="presOf" srcId="{DC1C5E42-4BEF-478F-83BB-B795EB54FECC}" destId="{9DEC345E-DF27-5F4C-94BB-F40653F55752}" srcOrd="1" destOrd="0" presId="urn:microsoft.com/office/officeart/2009/3/layout/HorizontalOrganizationChart"/>
    <dgm:cxn modelId="{A0B017FE-81F2-C945-B450-11C688B47623}" type="presOf" srcId="{229FB3B9-F0F0-413E-9CB1-45235914402F}" destId="{2E48BB8A-0144-B04F-9CDE-C4FA7888310E}" srcOrd="0" destOrd="0" presId="urn:microsoft.com/office/officeart/2009/3/layout/HorizontalOrganizationChart"/>
    <dgm:cxn modelId="{A326E534-659B-7942-B82F-9745683957B2}" type="presParOf" srcId="{BDBC3DF8-BA1A-2344-B249-B3262DCBB92C}" destId="{010DA935-D3C2-AA44-94D9-87B5CDA7C5FD}" srcOrd="0" destOrd="0" presId="urn:microsoft.com/office/officeart/2009/3/layout/HorizontalOrganizationChart"/>
    <dgm:cxn modelId="{71152A72-4BE2-204E-AB66-F91818C2446D}" type="presParOf" srcId="{010DA935-D3C2-AA44-94D9-87B5CDA7C5FD}" destId="{23F7E0F8-6E59-7040-B9B9-A4C51AB39E63}" srcOrd="0" destOrd="0" presId="urn:microsoft.com/office/officeart/2009/3/layout/HorizontalOrganizationChart"/>
    <dgm:cxn modelId="{4C0AC3B9-9BE7-D149-A60C-8D2EC7E31A7B}" type="presParOf" srcId="{23F7E0F8-6E59-7040-B9B9-A4C51AB39E63}" destId="{DA32F4A6-475B-2D4A-BB80-3D43FAE03959}" srcOrd="0" destOrd="0" presId="urn:microsoft.com/office/officeart/2009/3/layout/HorizontalOrganizationChart"/>
    <dgm:cxn modelId="{C0A52C52-7CD4-A349-878B-EB1DA6D6CCE5}" type="presParOf" srcId="{23F7E0F8-6E59-7040-B9B9-A4C51AB39E63}" destId="{F493F1D5-24BC-A049-9846-95F053B70E7B}" srcOrd="1" destOrd="0" presId="urn:microsoft.com/office/officeart/2009/3/layout/HorizontalOrganizationChart"/>
    <dgm:cxn modelId="{32AB6978-5F7F-404B-B15E-7C837F8A811E}" type="presParOf" srcId="{010DA935-D3C2-AA44-94D9-87B5CDA7C5FD}" destId="{FAC8736D-C719-7240-A0A4-03ED38E182F7}" srcOrd="1" destOrd="0" presId="urn:microsoft.com/office/officeart/2009/3/layout/HorizontalOrganizationChart"/>
    <dgm:cxn modelId="{02B30DA1-01CB-DE44-A286-3C1E49388425}" type="presParOf" srcId="{010DA935-D3C2-AA44-94D9-87B5CDA7C5FD}" destId="{7391A770-9EC1-104D-BCF0-2F828BD97649}" srcOrd="2" destOrd="0" presId="urn:microsoft.com/office/officeart/2009/3/layout/HorizontalOrganizationChart"/>
    <dgm:cxn modelId="{BC256019-B42F-FD4A-837E-D6CD3BEA35F2}" type="presParOf" srcId="{BDBC3DF8-BA1A-2344-B249-B3262DCBB92C}" destId="{0765544E-A40F-9942-A78D-1D774F486B97}" srcOrd="1" destOrd="0" presId="urn:microsoft.com/office/officeart/2009/3/layout/HorizontalOrganizationChart"/>
    <dgm:cxn modelId="{125C33EC-3508-504E-BAA8-3FE39FACD4A1}" type="presParOf" srcId="{0765544E-A40F-9942-A78D-1D774F486B97}" destId="{9E3F7A75-DA87-FA40-9A7F-DE35A8E980D4}" srcOrd="0" destOrd="0" presId="urn:microsoft.com/office/officeart/2009/3/layout/HorizontalOrganizationChart"/>
    <dgm:cxn modelId="{16A19D2C-5425-5A48-8A1C-CDE15BC9F421}" type="presParOf" srcId="{9E3F7A75-DA87-FA40-9A7F-DE35A8E980D4}" destId="{FAE33AA3-8B3F-7B45-9F40-39D6DAB2A490}" srcOrd="0" destOrd="0" presId="urn:microsoft.com/office/officeart/2009/3/layout/HorizontalOrganizationChart"/>
    <dgm:cxn modelId="{D6E679B6-4092-4643-8D3A-3A8460C1E917}" type="presParOf" srcId="{9E3F7A75-DA87-FA40-9A7F-DE35A8E980D4}" destId="{16013F28-E94D-6345-97CD-889B8C0D0072}" srcOrd="1" destOrd="0" presId="urn:microsoft.com/office/officeart/2009/3/layout/HorizontalOrganizationChart"/>
    <dgm:cxn modelId="{1153DD94-E5F0-7C49-AFAD-09B788894F81}" type="presParOf" srcId="{0765544E-A40F-9942-A78D-1D774F486B97}" destId="{44DDF239-6CB0-BD42-A405-A9C795C23C6F}" srcOrd="1" destOrd="0" presId="urn:microsoft.com/office/officeart/2009/3/layout/HorizontalOrganizationChart"/>
    <dgm:cxn modelId="{EA3C9B70-A257-CC4D-A668-0E38A9F87269}" type="presParOf" srcId="{0765544E-A40F-9942-A78D-1D774F486B97}" destId="{31707AB7-54A2-0D4F-AE81-39CCC0F16672}" srcOrd="2" destOrd="0" presId="urn:microsoft.com/office/officeart/2009/3/layout/HorizontalOrganizationChart"/>
    <dgm:cxn modelId="{640104D9-CAD5-E84D-AD18-1CF2AD55415B}" type="presParOf" srcId="{BDBC3DF8-BA1A-2344-B249-B3262DCBB92C}" destId="{92E3D6DC-9637-1843-8F09-B26AB8CB1897}" srcOrd="2" destOrd="0" presId="urn:microsoft.com/office/officeart/2009/3/layout/HorizontalOrganizationChart"/>
    <dgm:cxn modelId="{F561E18B-6DF7-4D4E-8158-844274446203}" type="presParOf" srcId="{92E3D6DC-9637-1843-8F09-B26AB8CB1897}" destId="{8085E349-3B14-7244-A2E7-59F01DB67D60}" srcOrd="0" destOrd="0" presId="urn:microsoft.com/office/officeart/2009/3/layout/HorizontalOrganizationChart"/>
    <dgm:cxn modelId="{6616223B-3D07-6144-8864-A00274D7725D}" type="presParOf" srcId="{8085E349-3B14-7244-A2E7-59F01DB67D60}" destId="{9B4AEA09-C459-7242-ACD5-6E9F82CDDDD3}" srcOrd="0" destOrd="0" presId="urn:microsoft.com/office/officeart/2009/3/layout/HorizontalOrganizationChart"/>
    <dgm:cxn modelId="{3AE1F5E4-1DE4-9F4A-99F0-FFB3106EBAA5}" type="presParOf" srcId="{8085E349-3B14-7244-A2E7-59F01DB67D60}" destId="{F1D979A2-83A2-BC47-A842-F23246A0C6C2}" srcOrd="1" destOrd="0" presId="urn:microsoft.com/office/officeart/2009/3/layout/HorizontalOrganizationChart"/>
    <dgm:cxn modelId="{E711730B-57CA-C24E-B107-3DCCB9E1F593}" type="presParOf" srcId="{92E3D6DC-9637-1843-8F09-B26AB8CB1897}" destId="{F3D318AB-5371-FE40-A303-0BB94569E5A0}" srcOrd="1" destOrd="0" presId="urn:microsoft.com/office/officeart/2009/3/layout/HorizontalOrganizationChart"/>
    <dgm:cxn modelId="{64F560AA-D42C-024E-B624-A59D327BF6E0}" type="presParOf" srcId="{F3D318AB-5371-FE40-A303-0BB94569E5A0}" destId="{F7697B45-B8DD-EB44-93D9-2D445083E558}" srcOrd="0" destOrd="0" presId="urn:microsoft.com/office/officeart/2009/3/layout/HorizontalOrganizationChart"/>
    <dgm:cxn modelId="{562B1BDC-6855-9E41-BFFB-9D2C50BAAE51}" type="presParOf" srcId="{F3D318AB-5371-FE40-A303-0BB94569E5A0}" destId="{0395155D-A04B-CA4B-BB23-258440D18AEB}" srcOrd="1" destOrd="0" presId="urn:microsoft.com/office/officeart/2009/3/layout/HorizontalOrganizationChart"/>
    <dgm:cxn modelId="{E0F04964-DB00-D14D-91EA-57C4595247AA}" type="presParOf" srcId="{0395155D-A04B-CA4B-BB23-258440D18AEB}" destId="{83953F17-CF88-B243-90D3-CF93B2B9731A}" srcOrd="0" destOrd="0" presId="urn:microsoft.com/office/officeart/2009/3/layout/HorizontalOrganizationChart"/>
    <dgm:cxn modelId="{78F56CDD-845A-DC47-9B37-C16134BF654B}" type="presParOf" srcId="{83953F17-CF88-B243-90D3-CF93B2B9731A}" destId="{422CAED4-C1A1-0143-9D1B-77DC02F392C9}" srcOrd="0" destOrd="0" presId="urn:microsoft.com/office/officeart/2009/3/layout/HorizontalOrganizationChart"/>
    <dgm:cxn modelId="{1CD931DE-4CC2-B043-B720-4EF4D527EEF0}" type="presParOf" srcId="{83953F17-CF88-B243-90D3-CF93B2B9731A}" destId="{D753D123-4C43-3841-94C4-AD56FF241B27}" srcOrd="1" destOrd="0" presId="urn:microsoft.com/office/officeart/2009/3/layout/HorizontalOrganizationChart"/>
    <dgm:cxn modelId="{F3990CBC-7F94-A446-892B-F1C5336810D3}" type="presParOf" srcId="{0395155D-A04B-CA4B-BB23-258440D18AEB}" destId="{E34E9CC5-AA96-4C46-9036-09366FFF3D88}" srcOrd="1" destOrd="0" presId="urn:microsoft.com/office/officeart/2009/3/layout/HorizontalOrganizationChart"/>
    <dgm:cxn modelId="{E7823657-97C1-FB41-9951-AD3290B76443}" type="presParOf" srcId="{0395155D-A04B-CA4B-BB23-258440D18AEB}" destId="{1A4CEA90-DBFA-9747-81B6-BDE27A3F5865}" srcOrd="2" destOrd="0" presId="urn:microsoft.com/office/officeart/2009/3/layout/HorizontalOrganizationChart"/>
    <dgm:cxn modelId="{815FB9D5-BF0E-644C-821E-623AA2147671}" type="presParOf" srcId="{F3D318AB-5371-FE40-A303-0BB94569E5A0}" destId="{EA5B3E8A-C3C5-AB47-AC6A-B6E2F60895FC}" srcOrd="2" destOrd="0" presId="urn:microsoft.com/office/officeart/2009/3/layout/HorizontalOrganizationChart"/>
    <dgm:cxn modelId="{319B5DCD-81E6-334C-86F7-100064E6835F}" type="presParOf" srcId="{F3D318AB-5371-FE40-A303-0BB94569E5A0}" destId="{972BC153-60B5-714D-8055-D76A73C44211}" srcOrd="3" destOrd="0" presId="urn:microsoft.com/office/officeart/2009/3/layout/HorizontalOrganizationChart"/>
    <dgm:cxn modelId="{3D4FAAEC-673D-0F48-A32E-F6A71081AD2A}" type="presParOf" srcId="{972BC153-60B5-714D-8055-D76A73C44211}" destId="{34500833-B6B6-4F41-AAE9-BBA8E5A97B63}" srcOrd="0" destOrd="0" presId="urn:microsoft.com/office/officeart/2009/3/layout/HorizontalOrganizationChart"/>
    <dgm:cxn modelId="{4AE4D0F2-3652-714A-A4E4-0E999612215E}" type="presParOf" srcId="{34500833-B6B6-4F41-AAE9-BBA8E5A97B63}" destId="{B3F78EC9-C18A-7544-ABD4-C8B8E3184666}" srcOrd="0" destOrd="0" presId="urn:microsoft.com/office/officeart/2009/3/layout/HorizontalOrganizationChart"/>
    <dgm:cxn modelId="{AC257FC0-DBBB-D34D-BED3-9BBAFD9C30F1}" type="presParOf" srcId="{34500833-B6B6-4F41-AAE9-BBA8E5A97B63}" destId="{58FD4DB1-AC0B-2B46-8500-24D3F613D302}" srcOrd="1" destOrd="0" presId="urn:microsoft.com/office/officeart/2009/3/layout/HorizontalOrganizationChart"/>
    <dgm:cxn modelId="{C83F2867-9939-504D-9920-06C434409A6F}" type="presParOf" srcId="{972BC153-60B5-714D-8055-D76A73C44211}" destId="{89C4B5D0-DAF0-3342-A25F-F47B4ED0A94A}" srcOrd="1" destOrd="0" presId="urn:microsoft.com/office/officeart/2009/3/layout/HorizontalOrganizationChart"/>
    <dgm:cxn modelId="{CB1CBE7D-9CE3-2B4A-AF66-799F3DB05BF5}" type="presParOf" srcId="{972BC153-60B5-714D-8055-D76A73C44211}" destId="{9D770947-42B0-4E41-B411-4C4E17BE3965}" srcOrd="2" destOrd="0" presId="urn:microsoft.com/office/officeart/2009/3/layout/HorizontalOrganizationChart"/>
    <dgm:cxn modelId="{14E410EB-837E-EE48-9945-77DF813776A0}" type="presParOf" srcId="{F3D318AB-5371-FE40-A303-0BB94569E5A0}" destId="{2E48BB8A-0144-B04F-9CDE-C4FA7888310E}" srcOrd="4" destOrd="0" presId="urn:microsoft.com/office/officeart/2009/3/layout/HorizontalOrganizationChart"/>
    <dgm:cxn modelId="{48F46CD5-8388-5343-A180-197A10F8029A}" type="presParOf" srcId="{F3D318AB-5371-FE40-A303-0BB94569E5A0}" destId="{56E035A6-4CE8-A440-88E3-C00B204876B7}" srcOrd="5" destOrd="0" presId="urn:microsoft.com/office/officeart/2009/3/layout/HorizontalOrganizationChart"/>
    <dgm:cxn modelId="{B5BE21DD-F19C-9D43-ABC9-04AF923344BE}" type="presParOf" srcId="{56E035A6-4CE8-A440-88E3-C00B204876B7}" destId="{F574EBB5-02C5-5849-8E76-72B268D2980F}" srcOrd="0" destOrd="0" presId="urn:microsoft.com/office/officeart/2009/3/layout/HorizontalOrganizationChart"/>
    <dgm:cxn modelId="{F293D1BB-94D6-CF45-972C-A847192AA09E}" type="presParOf" srcId="{F574EBB5-02C5-5849-8E76-72B268D2980F}" destId="{F921718C-4DCC-F848-AB2A-FB6CFB4CFD1B}" srcOrd="0" destOrd="0" presId="urn:microsoft.com/office/officeart/2009/3/layout/HorizontalOrganizationChart"/>
    <dgm:cxn modelId="{A0FC5504-D7F1-6540-B8A1-B8EFC8CEAE5A}" type="presParOf" srcId="{F574EBB5-02C5-5849-8E76-72B268D2980F}" destId="{F0B5D6A0-6182-0A4C-B9D8-05D5E1E66FA4}" srcOrd="1" destOrd="0" presId="urn:microsoft.com/office/officeart/2009/3/layout/HorizontalOrganizationChart"/>
    <dgm:cxn modelId="{A4F965F3-F53A-4D4B-ACF7-6FD1258BC9F1}" type="presParOf" srcId="{56E035A6-4CE8-A440-88E3-C00B204876B7}" destId="{302FE77E-59D2-FB45-A7B7-B921FF2A45DE}" srcOrd="1" destOrd="0" presId="urn:microsoft.com/office/officeart/2009/3/layout/HorizontalOrganizationChart"/>
    <dgm:cxn modelId="{70106C12-A2AE-8C41-8A78-2E2BFB702315}" type="presParOf" srcId="{56E035A6-4CE8-A440-88E3-C00B204876B7}" destId="{C1D770D3-0D85-0444-91DC-BDCD34D7E0BE}" srcOrd="2" destOrd="0" presId="urn:microsoft.com/office/officeart/2009/3/layout/HorizontalOrganizationChart"/>
    <dgm:cxn modelId="{47BD59A7-8C6E-B04B-9FFD-E4F6AB0C5E8D}" type="presParOf" srcId="{F3D318AB-5371-FE40-A303-0BB94569E5A0}" destId="{6BE4FAF6-968A-174A-8133-1DA4A2E9DB30}" srcOrd="6" destOrd="0" presId="urn:microsoft.com/office/officeart/2009/3/layout/HorizontalOrganizationChart"/>
    <dgm:cxn modelId="{79B680FB-6A50-9041-B8D3-C45515EB595C}" type="presParOf" srcId="{F3D318AB-5371-FE40-A303-0BB94569E5A0}" destId="{4A9E3221-8C34-7D41-8C4A-D01DCB8B11FD}" srcOrd="7" destOrd="0" presId="urn:microsoft.com/office/officeart/2009/3/layout/HorizontalOrganizationChart"/>
    <dgm:cxn modelId="{E1A43647-676C-5A4B-A7AE-57B41551E045}" type="presParOf" srcId="{4A9E3221-8C34-7D41-8C4A-D01DCB8B11FD}" destId="{BB1996F5-A55D-A44B-B61C-5CD2CE4295E6}" srcOrd="0" destOrd="0" presId="urn:microsoft.com/office/officeart/2009/3/layout/HorizontalOrganizationChart"/>
    <dgm:cxn modelId="{B533AC8D-FDFA-AE4B-BCD1-604B969AA3A0}" type="presParOf" srcId="{BB1996F5-A55D-A44B-B61C-5CD2CE4295E6}" destId="{CD181A63-5563-DA45-A10D-294B1D36BB72}" srcOrd="0" destOrd="0" presId="urn:microsoft.com/office/officeart/2009/3/layout/HorizontalOrganizationChart"/>
    <dgm:cxn modelId="{6FCDCFC8-E709-B74D-9CD2-171561D5E2B2}" type="presParOf" srcId="{BB1996F5-A55D-A44B-B61C-5CD2CE4295E6}" destId="{9DEC345E-DF27-5F4C-94BB-F40653F55752}" srcOrd="1" destOrd="0" presId="urn:microsoft.com/office/officeart/2009/3/layout/HorizontalOrganizationChart"/>
    <dgm:cxn modelId="{0F131080-9EDD-D64B-A40B-863442E680BA}" type="presParOf" srcId="{4A9E3221-8C34-7D41-8C4A-D01DCB8B11FD}" destId="{E76BE106-C32F-D04E-94C2-3369EB147E47}" srcOrd="1" destOrd="0" presId="urn:microsoft.com/office/officeart/2009/3/layout/HorizontalOrganizationChart"/>
    <dgm:cxn modelId="{79906847-D5CF-4944-B24C-3795918A4FE4}" type="presParOf" srcId="{4A9E3221-8C34-7D41-8C4A-D01DCB8B11FD}" destId="{F3B2F0A5-868D-EC45-90AC-4DB742887B25}" srcOrd="2" destOrd="0" presId="urn:microsoft.com/office/officeart/2009/3/layout/HorizontalOrganizationChart"/>
    <dgm:cxn modelId="{A920FADE-4B53-8B49-9771-B35C71947179}" type="presParOf" srcId="{92E3D6DC-9637-1843-8F09-B26AB8CB1897}" destId="{B4915DA6-871A-634C-8C41-29CE85466515}"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8C232B7-9F28-40A1-A218-98F986406A7E}"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2B725CBF-EBD7-43DF-BA51-666AE56DF1E0}">
      <dgm:prSet/>
      <dgm:spPr/>
      <dgm:t>
        <a:bodyPr/>
        <a:lstStyle/>
        <a:p>
          <a:r>
            <a:rPr lang="en-US" dirty="0"/>
            <a:t>Older adults (n = 8)</a:t>
          </a:r>
        </a:p>
      </dgm:t>
    </dgm:pt>
    <dgm:pt modelId="{D3AFA90F-4215-442B-9E9A-7C3AE7F3B7B9}" type="parTrans" cxnId="{7FE0BFA2-E7A6-49F3-8B56-33B969C1DFCA}">
      <dgm:prSet/>
      <dgm:spPr/>
      <dgm:t>
        <a:bodyPr/>
        <a:lstStyle/>
        <a:p>
          <a:endParaRPr lang="en-US"/>
        </a:p>
      </dgm:t>
    </dgm:pt>
    <dgm:pt modelId="{ED8C8FB4-4537-4C61-B5F2-CDEF7B3ACD4B}" type="sibTrans" cxnId="{7FE0BFA2-E7A6-49F3-8B56-33B969C1DFCA}">
      <dgm:prSet/>
      <dgm:spPr/>
      <dgm:t>
        <a:bodyPr/>
        <a:lstStyle/>
        <a:p>
          <a:endParaRPr lang="en-US"/>
        </a:p>
      </dgm:t>
    </dgm:pt>
    <dgm:pt modelId="{64275265-9539-4AB1-89B0-53EEA82B0793}">
      <dgm:prSet/>
      <dgm:spPr/>
      <dgm:t>
        <a:bodyPr/>
        <a:lstStyle/>
        <a:p>
          <a:r>
            <a:rPr lang="en-US"/>
            <a:t>CVITP volunteers (n = 6)</a:t>
          </a:r>
        </a:p>
      </dgm:t>
    </dgm:pt>
    <dgm:pt modelId="{1504A0F4-CFCA-4C2F-BAC3-760C3E4E070E}" type="parTrans" cxnId="{D732D39C-676B-4657-AF5F-B75EE220546B}">
      <dgm:prSet/>
      <dgm:spPr/>
      <dgm:t>
        <a:bodyPr/>
        <a:lstStyle/>
        <a:p>
          <a:endParaRPr lang="en-US"/>
        </a:p>
      </dgm:t>
    </dgm:pt>
    <dgm:pt modelId="{03065C4B-55A7-44FA-A3B5-DF7BCB2CB8B1}" type="sibTrans" cxnId="{D732D39C-676B-4657-AF5F-B75EE220546B}">
      <dgm:prSet/>
      <dgm:spPr/>
      <dgm:t>
        <a:bodyPr/>
        <a:lstStyle/>
        <a:p>
          <a:endParaRPr lang="en-US"/>
        </a:p>
      </dgm:t>
    </dgm:pt>
    <dgm:pt modelId="{935FCE97-5DAC-4774-9DE1-751E94B5FF48}">
      <dgm:prSet/>
      <dgm:spPr/>
      <dgm:t>
        <a:bodyPr/>
        <a:lstStyle/>
        <a:p>
          <a:r>
            <a:rPr lang="en-US"/>
            <a:t>Informal tax helpers (n = 5)</a:t>
          </a:r>
        </a:p>
      </dgm:t>
    </dgm:pt>
    <dgm:pt modelId="{96FCC795-7E35-4BB5-9DF2-84367E0EAD7F}" type="parTrans" cxnId="{A2A81763-F840-4785-8C03-72B351A3B9B3}">
      <dgm:prSet/>
      <dgm:spPr/>
      <dgm:t>
        <a:bodyPr/>
        <a:lstStyle/>
        <a:p>
          <a:endParaRPr lang="en-US"/>
        </a:p>
      </dgm:t>
    </dgm:pt>
    <dgm:pt modelId="{0A26C537-B0F3-44EC-B3B0-5A1EEFD1471E}" type="sibTrans" cxnId="{A2A81763-F840-4785-8C03-72B351A3B9B3}">
      <dgm:prSet/>
      <dgm:spPr/>
      <dgm:t>
        <a:bodyPr/>
        <a:lstStyle/>
        <a:p>
          <a:endParaRPr lang="en-US"/>
        </a:p>
      </dgm:t>
    </dgm:pt>
    <dgm:pt modelId="{5202BED4-0045-7C4C-A49E-CB2B9403E507}" type="pres">
      <dgm:prSet presAssocID="{A8C232B7-9F28-40A1-A218-98F986406A7E}" presName="outerComposite" presStyleCnt="0">
        <dgm:presLayoutVars>
          <dgm:chMax val="5"/>
          <dgm:dir/>
          <dgm:resizeHandles val="exact"/>
        </dgm:presLayoutVars>
      </dgm:prSet>
      <dgm:spPr/>
    </dgm:pt>
    <dgm:pt modelId="{52C6479D-4248-F04B-A785-5A1CDF226290}" type="pres">
      <dgm:prSet presAssocID="{A8C232B7-9F28-40A1-A218-98F986406A7E}" presName="dummyMaxCanvas" presStyleCnt="0">
        <dgm:presLayoutVars/>
      </dgm:prSet>
      <dgm:spPr/>
    </dgm:pt>
    <dgm:pt modelId="{7237B7BC-30F9-8840-85AF-DBF9F65246E0}" type="pres">
      <dgm:prSet presAssocID="{A8C232B7-9F28-40A1-A218-98F986406A7E}" presName="ThreeNodes_1" presStyleLbl="node1" presStyleIdx="0" presStyleCnt="3">
        <dgm:presLayoutVars>
          <dgm:bulletEnabled val="1"/>
        </dgm:presLayoutVars>
      </dgm:prSet>
      <dgm:spPr/>
    </dgm:pt>
    <dgm:pt modelId="{80B79860-33C1-0546-95BB-E55BA391308C}" type="pres">
      <dgm:prSet presAssocID="{A8C232B7-9F28-40A1-A218-98F986406A7E}" presName="ThreeNodes_2" presStyleLbl="node1" presStyleIdx="1" presStyleCnt="3">
        <dgm:presLayoutVars>
          <dgm:bulletEnabled val="1"/>
        </dgm:presLayoutVars>
      </dgm:prSet>
      <dgm:spPr/>
    </dgm:pt>
    <dgm:pt modelId="{A9BB723B-4740-AD4C-BE12-5A439DA1A919}" type="pres">
      <dgm:prSet presAssocID="{A8C232B7-9F28-40A1-A218-98F986406A7E}" presName="ThreeNodes_3" presStyleLbl="node1" presStyleIdx="2" presStyleCnt="3">
        <dgm:presLayoutVars>
          <dgm:bulletEnabled val="1"/>
        </dgm:presLayoutVars>
      </dgm:prSet>
      <dgm:spPr/>
    </dgm:pt>
    <dgm:pt modelId="{C6EEF2BD-3603-074D-8AD9-9C91EA2335EA}" type="pres">
      <dgm:prSet presAssocID="{A8C232B7-9F28-40A1-A218-98F986406A7E}" presName="ThreeConn_1-2" presStyleLbl="fgAccFollowNode1" presStyleIdx="0" presStyleCnt="2">
        <dgm:presLayoutVars>
          <dgm:bulletEnabled val="1"/>
        </dgm:presLayoutVars>
      </dgm:prSet>
      <dgm:spPr/>
    </dgm:pt>
    <dgm:pt modelId="{CA685C0F-13F1-334D-B9E1-2BB6419F0CE6}" type="pres">
      <dgm:prSet presAssocID="{A8C232B7-9F28-40A1-A218-98F986406A7E}" presName="ThreeConn_2-3" presStyleLbl="fgAccFollowNode1" presStyleIdx="1" presStyleCnt="2">
        <dgm:presLayoutVars>
          <dgm:bulletEnabled val="1"/>
        </dgm:presLayoutVars>
      </dgm:prSet>
      <dgm:spPr/>
    </dgm:pt>
    <dgm:pt modelId="{D82D7929-9CC8-BA4D-952C-44FD63B420AF}" type="pres">
      <dgm:prSet presAssocID="{A8C232B7-9F28-40A1-A218-98F986406A7E}" presName="ThreeNodes_1_text" presStyleLbl="node1" presStyleIdx="2" presStyleCnt="3">
        <dgm:presLayoutVars>
          <dgm:bulletEnabled val="1"/>
        </dgm:presLayoutVars>
      </dgm:prSet>
      <dgm:spPr/>
    </dgm:pt>
    <dgm:pt modelId="{80AD0630-CD5E-2B43-91E4-40AF1F58412E}" type="pres">
      <dgm:prSet presAssocID="{A8C232B7-9F28-40A1-A218-98F986406A7E}" presName="ThreeNodes_2_text" presStyleLbl="node1" presStyleIdx="2" presStyleCnt="3">
        <dgm:presLayoutVars>
          <dgm:bulletEnabled val="1"/>
        </dgm:presLayoutVars>
      </dgm:prSet>
      <dgm:spPr/>
    </dgm:pt>
    <dgm:pt modelId="{71E8510C-4B8B-674A-9F6C-42BFAB5A9FD7}" type="pres">
      <dgm:prSet presAssocID="{A8C232B7-9F28-40A1-A218-98F986406A7E}" presName="ThreeNodes_3_text" presStyleLbl="node1" presStyleIdx="2" presStyleCnt="3">
        <dgm:presLayoutVars>
          <dgm:bulletEnabled val="1"/>
        </dgm:presLayoutVars>
      </dgm:prSet>
      <dgm:spPr/>
    </dgm:pt>
  </dgm:ptLst>
  <dgm:cxnLst>
    <dgm:cxn modelId="{7008F847-6094-8A4A-940E-0D358D1A755A}" type="presOf" srcId="{2B725CBF-EBD7-43DF-BA51-666AE56DF1E0}" destId="{7237B7BC-30F9-8840-85AF-DBF9F65246E0}" srcOrd="0" destOrd="0" presId="urn:microsoft.com/office/officeart/2005/8/layout/vProcess5"/>
    <dgm:cxn modelId="{E39C7556-8E1F-F143-A6C0-41D700D33F14}" type="presOf" srcId="{A8C232B7-9F28-40A1-A218-98F986406A7E}" destId="{5202BED4-0045-7C4C-A49E-CB2B9403E507}" srcOrd="0" destOrd="0" presId="urn:microsoft.com/office/officeart/2005/8/layout/vProcess5"/>
    <dgm:cxn modelId="{A2A81763-F840-4785-8C03-72B351A3B9B3}" srcId="{A8C232B7-9F28-40A1-A218-98F986406A7E}" destId="{935FCE97-5DAC-4774-9DE1-751E94B5FF48}" srcOrd="2" destOrd="0" parTransId="{96FCC795-7E35-4BB5-9DF2-84367E0EAD7F}" sibTransId="{0A26C537-B0F3-44EC-B3B0-5A1EEFD1471E}"/>
    <dgm:cxn modelId="{BE682768-4B33-6148-809A-BD6498AFC33F}" type="presOf" srcId="{03065C4B-55A7-44FA-A3B5-DF7BCB2CB8B1}" destId="{CA685C0F-13F1-334D-B9E1-2BB6419F0CE6}" srcOrd="0" destOrd="0" presId="urn:microsoft.com/office/officeart/2005/8/layout/vProcess5"/>
    <dgm:cxn modelId="{B7DBF57E-7C23-2647-BEF3-A50E3E765E39}" type="presOf" srcId="{64275265-9539-4AB1-89B0-53EEA82B0793}" destId="{80B79860-33C1-0546-95BB-E55BA391308C}" srcOrd="0" destOrd="0" presId="urn:microsoft.com/office/officeart/2005/8/layout/vProcess5"/>
    <dgm:cxn modelId="{D732D39C-676B-4657-AF5F-B75EE220546B}" srcId="{A8C232B7-9F28-40A1-A218-98F986406A7E}" destId="{64275265-9539-4AB1-89B0-53EEA82B0793}" srcOrd="1" destOrd="0" parTransId="{1504A0F4-CFCA-4C2F-BAC3-760C3E4E070E}" sibTransId="{03065C4B-55A7-44FA-A3B5-DF7BCB2CB8B1}"/>
    <dgm:cxn modelId="{7FE0BFA2-E7A6-49F3-8B56-33B969C1DFCA}" srcId="{A8C232B7-9F28-40A1-A218-98F986406A7E}" destId="{2B725CBF-EBD7-43DF-BA51-666AE56DF1E0}" srcOrd="0" destOrd="0" parTransId="{D3AFA90F-4215-442B-9E9A-7C3AE7F3B7B9}" sibTransId="{ED8C8FB4-4537-4C61-B5F2-CDEF7B3ACD4B}"/>
    <dgm:cxn modelId="{CDA12BA3-010F-0E4A-A0EE-6ED95CD62229}" type="presOf" srcId="{935FCE97-5DAC-4774-9DE1-751E94B5FF48}" destId="{A9BB723B-4740-AD4C-BE12-5A439DA1A919}" srcOrd="0" destOrd="0" presId="urn:microsoft.com/office/officeart/2005/8/layout/vProcess5"/>
    <dgm:cxn modelId="{914A60A6-27CB-E74D-94D3-6A4A3FE74479}" type="presOf" srcId="{2B725CBF-EBD7-43DF-BA51-666AE56DF1E0}" destId="{D82D7929-9CC8-BA4D-952C-44FD63B420AF}" srcOrd="1" destOrd="0" presId="urn:microsoft.com/office/officeart/2005/8/layout/vProcess5"/>
    <dgm:cxn modelId="{F45B29C6-63A3-9241-9648-43E6190F6B5C}" type="presOf" srcId="{935FCE97-5DAC-4774-9DE1-751E94B5FF48}" destId="{71E8510C-4B8B-674A-9F6C-42BFAB5A9FD7}" srcOrd="1" destOrd="0" presId="urn:microsoft.com/office/officeart/2005/8/layout/vProcess5"/>
    <dgm:cxn modelId="{BE3D0BD7-29E2-3C41-A5EA-FC06E211DAE4}" type="presOf" srcId="{ED8C8FB4-4537-4C61-B5F2-CDEF7B3ACD4B}" destId="{C6EEF2BD-3603-074D-8AD9-9C91EA2335EA}" srcOrd="0" destOrd="0" presId="urn:microsoft.com/office/officeart/2005/8/layout/vProcess5"/>
    <dgm:cxn modelId="{86DA08EC-67C2-E045-AB55-C5EB8332BDAE}" type="presOf" srcId="{64275265-9539-4AB1-89B0-53EEA82B0793}" destId="{80AD0630-CD5E-2B43-91E4-40AF1F58412E}" srcOrd="1" destOrd="0" presId="urn:microsoft.com/office/officeart/2005/8/layout/vProcess5"/>
    <dgm:cxn modelId="{BC0A8353-2789-704E-9EA0-01A2C15DF361}" type="presParOf" srcId="{5202BED4-0045-7C4C-A49E-CB2B9403E507}" destId="{52C6479D-4248-F04B-A785-5A1CDF226290}" srcOrd="0" destOrd="0" presId="urn:microsoft.com/office/officeart/2005/8/layout/vProcess5"/>
    <dgm:cxn modelId="{59E74290-A17E-FB48-A153-1005B63EF245}" type="presParOf" srcId="{5202BED4-0045-7C4C-A49E-CB2B9403E507}" destId="{7237B7BC-30F9-8840-85AF-DBF9F65246E0}" srcOrd="1" destOrd="0" presId="urn:microsoft.com/office/officeart/2005/8/layout/vProcess5"/>
    <dgm:cxn modelId="{52496F18-932A-AC4B-A521-8A8B6148FDAD}" type="presParOf" srcId="{5202BED4-0045-7C4C-A49E-CB2B9403E507}" destId="{80B79860-33C1-0546-95BB-E55BA391308C}" srcOrd="2" destOrd="0" presId="urn:microsoft.com/office/officeart/2005/8/layout/vProcess5"/>
    <dgm:cxn modelId="{63C0D6CA-4F3F-224F-8EED-850E16DF4415}" type="presParOf" srcId="{5202BED4-0045-7C4C-A49E-CB2B9403E507}" destId="{A9BB723B-4740-AD4C-BE12-5A439DA1A919}" srcOrd="3" destOrd="0" presId="urn:microsoft.com/office/officeart/2005/8/layout/vProcess5"/>
    <dgm:cxn modelId="{C4013BC2-7086-884A-BD03-83C1C9A6E8E2}" type="presParOf" srcId="{5202BED4-0045-7C4C-A49E-CB2B9403E507}" destId="{C6EEF2BD-3603-074D-8AD9-9C91EA2335EA}" srcOrd="4" destOrd="0" presId="urn:microsoft.com/office/officeart/2005/8/layout/vProcess5"/>
    <dgm:cxn modelId="{450AC402-D243-FE41-B5E2-7B372DBFEBF3}" type="presParOf" srcId="{5202BED4-0045-7C4C-A49E-CB2B9403E507}" destId="{CA685C0F-13F1-334D-B9E1-2BB6419F0CE6}" srcOrd="5" destOrd="0" presId="urn:microsoft.com/office/officeart/2005/8/layout/vProcess5"/>
    <dgm:cxn modelId="{FAD5688F-94F1-0540-A0FD-094DFE50F25F}" type="presParOf" srcId="{5202BED4-0045-7C4C-A49E-CB2B9403E507}" destId="{D82D7929-9CC8-BA4D-952C-44FD63B420AF}" srcOrd="6" destOrd="0" presId="urn:microsoft.com/office/officeart/2005/8/layout/vProcess5"/>
    <dgm:cxn modelId="{17A15C4B-2EAC-FB41-B26D-E38113CBA251}" type="presParOf" srcId="{5202BED4-0045-7C4C-A49E-CB2B9403E507}" destId="{80AD0630-CD5E-2B43-91E4-40AF1F58412E}" srcOrd="7" destOrd="0" presId="urn:microsoft.com/office/officeart/2005/8/layout/vProcess5"/>
    <dgm:cxn modelId="{77C55233-7B4C-3446-A113-7ABDA14E6D82}" type="presParOf" srcId="{5202BED4-0045-7C4C-A49E-CB2B9403E507}" destId="{71E8510C-4B8B-674A-9F6C-42BFAB5A9FD7}"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3A3A06-3206-0E46-AADA-0C7A9ECD35E2}">
      <dsp:nvSpPr>
        <dsp:cNvPr id="0" name=""/>
        <dsp:cNvSpPr/>
      </dsp:nvSpPr>
      <dsp:spPr>
        <a:xfrm>
          <a:off x="0" y="623"/>
          <a:ext cx="7216416"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27E3645-150D-BB43-A431-7D07BCD1A4E9}">
      <dsp:nvSpPr>
        <dsp:cNvPr id="0" name=""/>
        <dsp:cNvSpPr/>
      </dsp:nvSpPr>
      <dsp:spPr>
        <a:xfrm>
          <a:off x="0" y="623"/>
          <a:ext cx="7216416" cy="1022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kern="1200"/>
            <a:t>Background</a:t>
          </a:r>
        </a:p>
      </dsp:txBody>
      <dsp:txXfrm>
        <a:off x="0" y="623"/>
        <a:ext cx="7216416" cy="1022002"/>
      </dsp:txXfrm>
    </dsp:sp>
    <dsp:sp modelId="{4F4A0309-0715-E242-8E5E-4CE0E5C4522B}">
      <dsp:nvSpPr>
        <dsp:cNvPr id="0" name=""/>
        <dsp:cNvSpPr/>
      </dsp:nvSpPr>
      <dsp:spPr>
        <a:xfrm>
          <a:off x="0" y="1022626"/>
          <a:ext cx="7216416" cy="0"/>
        </a:xfrm>
        <a:prstGeom prst="line">
          <a:avLst/>
        </a:prstGeom>
        <a:solidFill>
          <a:schemeClr val="accent2">
            <a:hueOff val="1768024"/>
            <a:satOff val="-6660"/>
            <a:lumOff val="5588"/>
            <a:alphaOff val="0"/>
          </a:schemeClr>
        </a:solidFill>
        <a:ln w="12700" cap="flat" cmpd="sng" algn="ctr">
          <a:solidFill>
            <a:schemeClr val="accent2">
              <a:hueOff val="1768024"/>
              <a:satOff val="-6660"/>
              <a:lumOff val="558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A6E162-1ABA-1D4A-85D7-EC5DEF0D7E0D}">
      <dsp:nvSpPr>
        <dsp:cNvPr id="0" name=""/>
        <dsp:cNvSpPr/>
      </dsp:nvSpPr>
      <dsp:spPr>
        <a:xfrm>
          <a:off x="0" y="1022626"/>
          <a:ext cx="7216416" cy="1022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kern="1200"/>
            <a:t>CRA Delegation Mechanisms</a:t>
          </a:r>
        </a:p>
      </dsp:txBody>
      <dsp:txXfrm>
        <a:off x="0" y="1022626"/>
        <a:ext cx="7216416" cy="1022002"/>
      </dsp:txXfrm>
    </dsp:sp>
    <dsp:sp modelId="{F8ACC4E3-DD8D-424B-87A2-F80051DBCF89}">
      <dsp:nvSpPr>
        <dsp:cNvPr id="0" name=""/>
        <dsp:cNvSpPr/>
      </dsp:nvSpPr>
      <dsp:spPr>
        <a:xfrm>
          <a:off x="0" y="2044628"/>
          <a:ext cx="7216416" cy="0"/>
        </a:xfrm>
        <a:prstGeom prst="line">
          <a:avLst/>
        </a:prstGeom>
        <a:solidFill>
          <a:schemeClr val="accent2">
            <a:hueOff val="3536049"/>
            <a:satOff val="-13319"/>
            <a:lumOff val="11176"/>
            <a:alphaOff val="0"/>
          </a:schemeClr>
        </a:solidFill>
        <a:ln w="12700" cap="flat" cmpd="sng" algn="ctr">
          <a:solidFill>
            <a:schemeClr val="accent2">
              <a:hueOff val="3536049"/>
              <a:satOff val="-13319"/>
              <a:lumOff val="111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2B9044-D657-B440-BE9E-6999298C6586}">
      <dsp:nvSpPr>
        <dsp:cNvPr id="0" name=""/>
        <dsp:cNvSpPr/>
      </dsp:nvSpPr>
      <dsp:spPr>
        <a:xfrm>
          <a:off x="0" y="2044628"/>
          <a:ext cx="7216416" cy="1022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kern="1200"/>
            <a:t>Interview Study</a:t>
          </a:r>
        </a:p>
      </dsp:txBody>
      <dsp:txXfrm>
        <a:off x="0" y="2044628"/>
        <a:ext cx="7216416" cy="1022002"/>
      </dsp:txXfrm>
    </dsp:sp>
    <dsp:sp modelId="{8195DBA7-BD28-BB40-A0F9-A906356511AF}">
      <dsp:nvSpPr>
        <dsp:cNvPr id="0" name=""/>
        <dsp:cNvSpPr/>
      </dsp:nvSpPr>
      <dsp:spPr>
        <a:xfrm>
          <a:off x="0" y="3066631"/>
          <a:ext cx="7216416" cy="0"/>
        </a:xfrm>
        <a:prstGeom prst="line">
          <a:avLst/>
        </a:prstGeom>
        <a:solidFill>
          <a:schemeClr val="accent2">
            <a:hueOff val="5304073"/>
            <a:satOff val="-19979"/>
            <a:lumOff val="16765"/>
            <a:alphaOff val="0"/>
          </a:schemeClr>
        </a:solidFill>
        <a:ln w="12700" cap="flat" cmpd="sng" algn="ctr">
          <a:solidFill>
            <a:schemeClr val="accent2">
              <a:hueOff val="5304073"/>
              <a:satOff val="-19979"/>
              <a:lumOff val="16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C71767-F529-144E-BF31-E1A03176C2A8}">
      <dsp:nvSpPr>
        <dsp:cNvPr id="0" name=""/>
        <dsp:cNvSpPr/>
      </dsp:nvSpPr>
      <dsp:spPr>
        <a:xfrm>
          <a:off x="0" y="3066631"/>
          <a:ext cx="7216416" cy="1022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kern="1200"/>
            <a:t>Results</a:t>
          </a:r>
        </a:p>
      </dsp:txBody>
      <dsp:txXfrm>
        <a:off x="0" y="3066631"/>
        <a:ext cx="7216416" cy="1022002"/>
      </dsp:txXfrm>
    </dsp:sp>
    <dsp:sp modelId="{1709DE9D-33C7-5044-92E8-76629BB0A8C6}">
      <dsp:nvSpPr>
        <dsp:cNvPr id="0" name=""/>
        <dsp:cNvSpPr/>
      </dsp:nvSpPr>
      <dsp:spPr>
        <a:xfrm>
          <a:off x="0" y="4088633"/>
          <a:ext cx="7216416" cy="0"/>
        </a:xfrm>
        <a:prstGeom prst="line">
          <a:avLst/>
        </a:prstGeom>
        <a:solidFill>
          <a:schemeClr val="accent2">
            <a:hueOff val="7072097"/>
            <a:satOff val="-26638"/>
            <a:lumOff val="22353"/>
            <a:alphaOff val="0"/>
          </a:schemeClr>
        </a:solidFill>
        <a:ln w="12700" cap="flat" cmpd="sng" algn="ctr">
          <a:solidFill>
            <a:schemeClr val="accent2">
              <a:hueOff val="7072097"/>
              <a:satOff val="-26638"/>
              <a:lumOff val="22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85C1FB-C2B4-1E4B-B7A7-16BAD5187ED9}">
      <dsp:nvSpPr>
        <dsp:cNvPr id="0" name=""/>
        <dsp:cNvSpPr/>
      </dsp:nvSpPr>
      <dsp:spPr>
        <a:xfrm>
          <a:off x="0" y="4088633"/>
          <a:ext cx="7216416" cy="1022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kern="1200"/>
            <a:t>Takeaways</a:t>
          </a:r>
        </a:p>
      </dsp:txBody>
      <dsp:txXfrm>
        <a:off x="0" y="4088633"/>
        <a:ext cx="7216416" cy="10220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E4FAF6-968A-174A-8133-1DA4A2E9DB30}">
      <dsp:nvSpPr>
        <dsp:cNvPr id="0" name=""/>
        <dsp:cNvSpPr/>
      </dsp:nvSpPr>
      <dsp:spPr>
        <a:xfrm>
          <a:off x="3639772" y="3293718"/>
          <a:ext cx="650512" cy="2097903"/>
        </a:xfrm>
        <a:custGeom>
          <a:avLst/>
          <a:gdLst/>
          <a:ahLst/>
          <a:cxnLst/>
          <a:rect l="0" t="0" r="0" b="0"/>
          <a:pathLst>
            <a:path>
              <a:moveTo>
                <a:pt x="0" y="0"/>
              </a:moveTo>
              <a:lnTo>
                <a:pt x="325256" y="0"/>
              </a:lnTo>
              <a:lnTo>
                <a:pt x="325256" y="2097903"/>
              </a:lnTo>
              <a:lnTo>
                <a:pt x="650512" y="2097903"/>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E48BB8A-0144-B04F-9CDE-C4FA7888310E}">
      <dsp:nvSpPr>
        <dsp:cNvPr id="0" name=""/>
        <dsp:cNvSpPr/>
      </dsp:nvSpPr>
      <dsp:spPr>
        <a:xfrm>
          <a:off x="3639772" y="3293718"/>
          <a:ext cx="650512" cy="699301"/>
        </a:xfrm>
        <a:custGeom>
          <a:avLst/>
          <a:gdLst/>
          <a:ahLst/>
          <a:cxnLst/>
          <a:rect l="0" t="0" r="0" b="0"/>
          <a:pathLst>
            <a:path>
              <a:moveTo>
                <a:pt x="0" y="0"/>
              </a:moveTo>
              <a:lnTo>
                <a:pt x="325256" y="0"/>
              </a:lnTo>
              <a:lnTo>
                <a:pt x="325256" y="699301"/>
              </a:lnTo>
              <a:lnTo>
                <a:pt x="650512" y="699301"/>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A5B3E8A-C3C5-AB47-AC6A-B6E2F60895FC}">
      <dsp:nvSpPr>
        <dsp:cNvPr id="0" name=""/>
        <dsp:cNvSpPr/>
      </dsp:nvSpPr>
      <dsp:spPr>
        <a:xfrm>
          <a:off x="3639772" y="2594416"/>
          <a:ext cx="650512" cy="699301"/>
        </a:xfrm>
        <a:custGeom>
          <a:avLst/>
          <a:gdLst/>
          <a:ahLst/>
          <a:cxnLst/>
          <a:rect l="0" t="0" r="0" b="0"/>
          <a:pathLst>
            <a:path>
              <a:moveTo>
                <a:pt x="0" y="699301"/>
              </a:moveTo>
              <a:lnTo>
                <a:pt x="325256" y="699301"/>
              </a:lnTo>
              <a:lnTo>
                <a:pt x="325256" y="0"/>
              </a:lnTo>
              <a:lnTo>
                <a:pt x="650512" y="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7697B45-B8DD-EB44-93D9-2D445083E558}">
      <dsp:nvSpPr>
        <dsp:cNvPr id="0" name=""/>
        <dsp:cNvSpPr/>
      </dsp:nvSpPr>
      <dsp:spPr>
        <a:xfrm>
          <a:off x="3639772" y="1195814"/>
          <a:ext cx="650512" cy="2097903"/>
        </a:xfrm>
        <a:custGeom>
          <a:avLst/>
          <a:gdLst/>
          <a:ahLst/>
          <a:cxnLst/>
          <a:rect l="0" t="0" r="0" b="0"/>
          <a:pathLst>
            <a:path>
              <a:moveTo>
                <a:pt x="0" y="2097903"/>
              </a:moveTo>
              <a:lnTo>
                <a:pt x="325256" y="2097903"/>
              </a:lnTo>
              <a:lnTo>
                <a:pt x="325256" y="0"/>
              </a:lnTo>
              <a:lnTo>
                <a:pt x="650512" y="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A32F4A6-475B-2D4A-BB80-3D43FAE03959}">
      <dsp:nvSpPr>
        <dsp:cNvPr id="0" name=""/>
        <dsp:cNvSpPr/>
      </dsp:nvSpPr>
      <dsp:spPr>
        <a:xfrm>
          <a:off x="387209" y="498"/>
          <a:ext cx="3252562" cy="99203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dirty="0"/>
            <a:t>Many employers and organizations provide digital tax forms by default</a:t>
          </a:r>
        </a:p>
      </dsp:txBody>
      <dsp:txXfrm>
        <a:off x="387209" y="498"/>
        <a:ext cx="3252562" cy="992031"/>
      </dsp:txXfrm>
    </dsp:sp>
    <dsp:sp modelId="{FAE33AA3-8B3F-7B45-9F40-39D6DAB2A490}">
      <dsp:nvSpPr>
        <dsp:cNvPr id="0" name=""/>
        <dsp:cNvSpPr/>
      </dsp:nvSpPr>
      <dsp:spPr>
        <a:xfrm>
          <a:off x="387209" y="1399100"/>
          <a:ext cx="3252562" cy="99203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a:t>While still possible to file taxes on paper, it is not encouraged</a:t>
          </a:r>
        </a:p>
      </dsp:txBody>
      <dsp:txXfrm>
        <a:off x="387209" y="1399100"/>
        <a:ext cx="3252562" cy="992031"/>
      </dsp:txXfrm>
    </dsp:sp>
    <dsp:sp modelId="{9B4AEA09-C459-7242-ACD5-6E9F82CDDDD3}">
      <dsp:nvSpPr>
        <dsp:cNvPr id="0" name=""/>
        <dsp:cNvSpPr/>
      </dsp:nvSpPr>
      <dsp:spPr>
        <a:xfrm>
          <a:off x="387209" y="2797702"/>
          <a:ext cx="3252562" cy="99203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dirty="0"/>
            <a:t>Tax software enables:</a:t>
          </a:r>
        </a:p>
      </dsp:txBody>
      <dsp:txXfrm>
        <a:off x="387209" y="2797702"/>
        <a:ext cx="3252562" cy="992031"/>
      </dsp:txXfrm>
    </dsp:sp>
    <dsp:sp modelId="{422CAED4-C1A1-0143-9D1B-77DC02F392C9}">
      <dsp:nvSpPr>
        <dsp:cNvPr id="0" name=""/>
        <dsp:cNvSpPr/>
      </dsp:nvSpPr>
      <dsp:spPr>
        <a:xfrm>
          <a:off x="4290285" y="699799"/>
          <a:ext cx="3252562" cy="99203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1"/>
              </a:solidFill>
            </a:rPr>
            <a:t>Simplified process, calculations pre-populated</a:t>
          </a:r>
        </a:p>
      </dsp:txBody>
      <dsp:txXfrm>
        <a:off x="4290285" y="699799"/>
        <a:ext cx="3252562" cy="992031"/>
      </dsp:txXfrm>
    </dsp:sp>
    <dsp:sp modelId="{B3F78EC9-C18A-7544-ABD4-C8B8E3184666}">
      <dsp:nvSpPr>
        <dsp:cNvPr id="0" name=""/>
        <dsp:cNvSpPr/>
      </dsp:nvSpPr>
      <dsp:spPr>
        <a:xfrm>
          <a:off x="4290285" y="2098401"/>
          <a:ext cx="3252562" cy="99203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i="1" kern="1200" dirty="0">
              <a:solidFill>
                <a:schemeClr val="tx1"/>
              </a:solidFill>
            </a:rPr>
            <a:t>Auto-fill a Return </a:t>
          </a:r>
          <a:r>
            <a:rPr lang="en-US" sz="2100" kern="1200" dirty="0">
              <a:solidFill>
                <a:schemeClr val="tx1"/>
              </a:solidFill>
            </a:rPr>
            <a:t>pulls forms from CRA using Social Insurance Number</a:t>
          </a:r>
        </a:p>
      </dsp:txBody>
      <dsp:txXfrm>
        <a:off x="4290285" y="2098401"/>
        <a:ext cx="3252562" cy="992031"/>
      </dsp:txXfrm>
    </dsp:sp>
    <dsp:sp modelId="{F921718C-4DCC-F848-AB2A-FB6CFB4CFD1B}">
      <dsp:nvSpPr>
        <dsp:cNvPr id="0" name=""/>
        <dsp:cNvSpPr/>
      </dsp:nvSpPr>
      <dsp:spPr>
        <a:xfrm>
          <a:off x="4290285" y="3497003"/>
          <a:ext cx="3252562" cy="99203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1"/>
              </a:solidFill>
            </a:rPr>
            <a:t>Validation</a:t>
          </a:r>
        </a:p>
      </dsp:txBody>
      <dsp:txXfrm>
        <a:off x="4290285" y="3497003"/>
        <a:ext cx="3252562" cy="992031"/>
      </dsp:txXfrm>
    </dsp:sp>
    <dsp:sp modelId="{CD181A63-5563-DA45-A10D-294B1D36BB72}">
      <dsp:nvSpPr>
        <dsp:cNvPr id="0" name=""/>
        <dsp:cNvSpPr/>
      </dsp:nvSpPr>
      <dsp:spPr>
        <a:xfrm>
          <a:off x="4290285" y="4895605"/>
          <a:ext cx="3252562" cy="99203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1"/>
              </a:solidFill>
            </a:rPr>
            <a:t>File electronically</a:t>
          </a:r>
        </a:p>
      </dsp:txBody>
      <dsp:txXfrm>
        <a:off x="4290285" y="4895605"/>
        <a:ext cx="3252562" cy="99203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37B7BC-30F9-8840-85AF-DBF9F65246E0}">
      <dsp:nvSpPr>
        <dsp:cNvPr id="0" name=""/>
        <dsp:cNvSpPr/>
      </dsp:nvSpPr>
      <dsp:spPr>
        <a:xfrm>
          <a:off x="0" y="0"/>
          <a:ext cx="9257289" cy="112165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l" defTabSz="2133600">
            <a:lnSpc>
              <a:spcPct val="90000"/>
            </a:lnSpc>
            <a:spcBef>
              <a:spcPct val="0"/>
            </a:spcBef>
            <a:spcAft>
              <a:spcPct val="35000"/>
            </a:spcAft>
            <a:buNone/>
          </a:pPr>
          <a:r>
            <a:rPr lang="en-US" sz="4800" kern="1200" dirty="0"/>
            <a:t>Older adults (n = 8)</a:t>
          </a:r>
        </a:p>
      </dsp:txBody>
      <dsp:txXfrm>
        <a:off x="32852" y="32852"/>
        <a:ext cx="8046932" cy="1055954"/>
      </dsp:txXfrm>
    </dsp:sp>
    <dsp:sp modelId="{80B79860-33C1-0546-95BB-E55BA391308C}">
      <dsp:nvSpPr>
        <dsp:cNvPr id="0" name=""/>
        <dsp:cNvSpPr/>
      </dsp:nvSpPr>
      <dsp:spPr>
        <a:xfrm>
          <a:off x="816819" y="1308602"/>
          <a:ext cx="9257289" cy="1121658"/>
        </a:xfrm>
        <a:prstGeom prst="roundRect">
          <a:avLst>
            <a:gd name="adj" fmla="val 10000"/>
          </a:avLst>
        </a:prstGeom>
        <a:solidFill>
          <a:schemeClr val="accent2">
            <a:hueOff val="3536049"/>
            <a:satOff val="-13319"/>
            <a:lumOff val="11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l" defTabSz="2133600">
            <a:lnSpc>
              <a:spcPct val="90000"/>
            </a:lnSpc>
            <a:spcBef>
              <a:spcPct val="0"/>
            </a:spcBef>
            <a:spcAft>
              <a:spcPct val="35000"/>
            </a:spcAft>
            <a:buNone/>
          </a:pPr>
          <a:r>
            <a:rPr lang="en-US" sz="4800" kern="1200"/>
            <a:t>CVITP volunteers (n = 6)</a:t>
          </a:r>
        </a:p>
      </dsp:txBody>
      <dsp:txXfrm>
        <a:off x="849671" y="1341454"/>
        <a:ext cx="7645687" cy="1055954"/>
      </dsp:txXfrm>
    </dsp:sp>
    <dsp:sp modelId="{A9BB723B-4740-AD4C-BE12-5A439DA1A919}">
      <dsp:nvSpPr>
        <dsp:cNvPr id="0" name=""/>
        <dsp:cNvSpPr/>
      </dsp:nvSpPr>
      <dsp:spPr>
        <a:xfrm>
          <a:off x="1633639" y="2617204"/>
          <a:ext cx="9257289" cy="1121658"/>
        </a:xfrm>
        <a:prstGeom prst="roundRect">
          <a:avLst>
            <a:gd name="adj" fmla="val 10000"/>
          </a:avLst>
        </a:prstGeom>
        <a:solidFill>
          <a:schemeClr val="accent2">
            <a:hueOff val="7072097"/>
            <a:satOff val="-26638"/>
            <a:lumOff val="2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l" defTabSz="2133600">
            <a:lnSpc>
              <a:spcPct val="90000"/>
            </a:lnSpc>
            <a:spcBef>
              <a:spcPct val="0"/>
            </a:spcBef>
            <a:spcAft>
              <a:spcPct val="35000"/>
            </a:spcAft>
            <a:buNone/>
          </a:pPr>
          <a:r>
            <a:rPr lang="en-US" sz="4800" kern="1200"/>
            <a:t>Informal tax helpers (n = 5)</a:t>
          </a:r>
        </a:p>
      </dsp:txBody>
      <dsp:txXfrm>
        <a:off x="1666491" y="2650056"/>
        <a:ext cx="7645687" cy="1055954"/>
      </dsp:txXfrm>
    </dsp:sp>
    <dsp:sp modelId="{C6EEF2BD-3603-074D-8AD9-9C91EA2335EA}">
      <dsp:nvSpPr>
        <dsp:cNvPr id="0" name=""/>
        <dsp:cNvSpPr/>
      </dsp:nvSpPr>
      <dsp:spPr>
        <a:xfrm>
          <a:off x="8528211" y="850591"/>
          <a:ext cx="729078" cy="729078"/>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a:p>
      </dsp:txBody>
      <dsp:txXfrm>
        <a:off x="8692254" y="850591"/>
        <a:ext cx="400992" cy="548631"/>
      </dsp:txXfrm>
    </dsp:sp>
    <dsp:sp modelId="{CA685C0F-13F1-334D-B9E1-2BB6419F0CE6}">
      <dsp:nvSpPr>
        <dsp:cNvPr id="0" name=""/>
        <dsp:cNvSpPr/>
      </dsp:nvSpPr>
      <dsp:spPr>
        <a:xfrm>
          <a:off x="9345031" y="2151715"/>
          <a:ext cx="729078" cy="729078"/>
        </a:xfrm>
        <a:prstGeom prst="downArrow">
          <a:avLst>
            <a:gd name="adj1" fmla="val 55000"/>
            <a:gd name="adj2" fmla="val 45000"/>
          </a:avLst>
        </a:prstGeom>
        <a:solidFill>
          <a:schemeClr val="accent2">
            <a:tint val="40000"/>
            <a:alpha val="90000"/>
            <a:hueOff val="7414874"/>
            <a:satOff val="-7406"/>
            <a:lumOff val="3414"/>
            <a:alphaOff val="0"/>
          </a:schemeClr>
        </a:solidFill>
        <a:ln w="12700" cap="flat" cmpd="sng" algn="ctr">
          <a:solidFill>
            <a:schemeClr val="accent2">
              <a:tint val="40000"/>
              <a:alpha val="90000"/>
              <a:hueOff val="7414874"/>
              <a:satOff val="-7406"/>
              <a:lumOff val="341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a:p>
      </dsp:txBody>
      <dsp:txXfrm>
        <a:off x="9509074" y="2151715"/>
        <a:ext cx="400992" cy="548631"/>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F20021-7EFA-1A43-B9FE-913F24E8864C}" type="datetimeFigureOut">
              <a:rPr lang="en-US" smtClean="0"/>
              <a:t>3/19/26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9BEE90-9749-B34E-9B82-B24E4A1A9703}" type="slidenum">
              <a:rPr lang="en-US" smtClean="0"/>
              <a:t>‹#›</a:t>
            </a:fld>
            <a:endParaRPr lang="en-US"/>
          </a:p>
        </p:txBody>
      </p:sp>
    </p:spTree>
    <p:extLst>
      <p:ext uri="{BB962C8B-B14F-4D97-AF65-F5344CB8AC3E}">
        <p14:creationId xmlns:p14="http://schemas.microsoft.com/office/powerpoint/2010/main" val="1135410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9BEE90-9749-B34E-9B82-B24E4A1A9703}" type="slidenum">
              <a:rPr lang="en-US" smtClean="0"/>
              <a:t>3</a:t>
            </a:fld>
            <a:endParaRPr lang="en-US"/>
          </a:p>
        </p:txBody>
      </p:sp>
    </p:spTree>
    <p:extLst>
      <p:ext uri="{BB962C8B-B14F-4D97-AF65-F5344CB8AC3E}">
        <p14:creationId xmlns:p14="http://schemas.microsoft.com/office/powerpoint/2010/main" val="3153741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actually happening on the ground?</a:t>
            </a:r>
          </a:p>
        </p:txBody>
      </p:sp>
      <p:sp>
        <p:nvSpPr>
          <p:cNvPr id="4" name="Slide Number Placeholder 3"/>
          <p:cNvSpPr>
            <a:spLocks noGrp="1"/>
          </p:cNvSpPr>
          <p:nvPr>
            <p:ph type="sldNum" sz="quarter" idx="5"/>
          </p:nvPr>
        </p:nvSpPr>
        <p:spPr/>
        <p:txBody>
          <a:bodyPr/>
          <a:lstStyle/>
          <a:p>
            <a:fld id="{2E9BEE90-9749-B34E-9B82-B24E4A1A9703}" type="slidenum">
              <a:rPr lang="en-US" smtClean="0"/>
              <a:t>10</a:t>
            </a:fld>
            <a:endParaRPr lang="en-US"/>
          </a:p>
        </p:txBody>
      </p:sp>
    </p:spTree>
    <p:extLst>
      <p:ext uri="{BB962C8B-B14F-4D97-AF65-F5344CB8AC3E}">
        <p14:creationId xmlns:p14="http://schemas.microsoft.com/office/powerpoint/2010/main" val="31426329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 minutes, $15</a:t>
            </a:r>
          </a:p>
          <a:p>
            <a:r>
              <a:rPr lang="en-US" dirty="0"/>
              <a:t>60 minutes, $30</a:t>
            </a:r>
          </a:p>
          <a:p>
            <a:r>
              <a:rPr lang="en-US" dirty="0"/>
              <a:t>In person, on Zoom, over the phone</a:t>
            </a:r>
          </a:p>
        </p:txBody>
      </p:sp>
      <p:sp>
        <p:nvSpPr>
          <p:cNvPr id="4" name="Slide Number Placeholder 3"/>
          <p:cNvSpPr>
            <a:spLocks noGrp="1"/>
          </p:cNvSpPr>
          <p:nvPr>
            <p:ph type="sldNum" sz="quarter" idx="5"/>
          </p:nvPr>
        </p:nvSpPr>
        <p:spPr/>
        <p:txBody>
          <a:bodyPr/>
          <a:lstStyle/>
          <a:p>
            <a:fld id="{2E9BEE90-9749-B34E-9B82-B24E4A1A9703}" type="slidenum">
              <a:rPr lang="en-US" smtClean="0"/>
              <a:t>11</a:t>
            </a:fld>
            <a:endParaRPr lang="en-US"/>
          </a:p>
        </p:txBody>
      </p:sp>
    </p:spTree>
    <p:extLst>
      <p:ext uri="{BB962C8B-B14F-4D97-AF65-F5344CB8AC3E}">
        <p14:creationId xmlns:p14="http://schemas.microsoft.com/office/powerpoint/2010/main" val="2955683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CRA needs to do a better job of making this option known</a:t>
            </a:r>
          </a:p>
          <a:p>
            <a:r>
              <a:rPr lang="en-US" dirty="0"/>
              <a:t>These delegation workflows could serve as models for other areas, such as online banking</a:t>
            </a:r>
          </a:p>
        </p:txBody>
      </p:sp>
      <p:sp>
        <p:nvSpPr>
          <p:cNvPr id="4" name="Slide Number Placeholder 3"/>
          <p:cNvSpPr>
            <a:spLocks noGrp="1"/>
          </p:cNvSpPr>
          <p:nvPr>
            <p:ph type="sldNum" sz="quarter" idx="5"/>
          </p:nvPr>
        </p:nvSpPr>
        <p:spPr/>
        <p:txBody>
          <a:bodyPr/>
          <a:lstStyle/>
          <a:p>
            <a:fld id="{2E9BEE90-9749-B34E-9B82-B24E4A1A9703}" type="slidenum">
              <a:rPr lang="en-US" smtClean="0"/>
              <a:t>15</a:t>
            </a:fld>
            <a:endParaRPr lang="en-US"/>
          </a:p>
        </p:txBody>
      </p:sp>
    </p:spTree>
    <p:extLst>
      <p:ext uri="{BB962C8B-B14F-4D97-AF65-F5344CB8AC3E}">
        <p14:creationId xmlns:p14="http://schemas.microsoft.com/office/powerpoint/2010/main" val="31671550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9BEE90-9749-B34E-9B82-B24E4A1A9703}" type="slidenum">
              <a:rPr lang="en-US" smtClean="0"/>
              <a:t>17</a:t>
            </a:fld>
            <a:endParaRPr lang="en-US"/>
          </a:p>
        </p:txBody>
      </p:sp>
    </p:spTree>
    <p:extLst>
      <p:ext uri="{BB962C8B-B14F-4D97-AF65-F5344CB8AC3E}">
        <p14:creationId xmlns:p14="http://schemas.microsoft.com/office/powerpoint/2010/main" val="39285101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9BEE90-9749-B34E-9B82-B24E4A1A9703}" type="slidenum">
              <a:rPr lang="en-US" smtClean="0"/>
              <a:t>20</a:t>
            </a:fld>
            <a:endParaRPr lang="en-US"/>
          </a:p>
        </p:txBody>
      </p:sp>
    </p:spTree>
    <p:extLst>
      <p:ext uri="{BB962C8B-B14F-4D97-AF65-F5344CB8AC3E}">
        <p14:creationId xmlns:p14="http://schemas.microsoft.com/office/powerpoint/2010/main" val="96017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9BEE90-9749-B34E-9B82-B24E4A1A9703}" type="slidenum">
              <a:rPr lang="en-US" smtClean="0"/>
              <a:t>21</a:t>
            </a:fld>
            <a:endParaRPr lang="en-US"/>
          </a:p>
        </p:txBody>
      </p:sp>
    </p:spTree>
    <p:extLst>
      <p:ext uri="{BB962C8B-B14F-4D97-AF65-F5344CB8AC3E}">
        <p14:creationId xmlns:p14="http://schemas.microsoft.com/office/powerpoint/2010/main" val="3975050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FD98A5DF-25D7-4F4D-BE85-82AF12D6B875}" type="datetime1">
              <a:rPr lang="en-CA" smtClean="0"/>
              <a:t>2026-03-23</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713266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062B94FA-D1B6-E540-A5A1-E5AA2CE6218F}" type="datetime1">
              <a:rPr lang="en-CA" smtClean="0"/>
              <a:t>2026-03-23</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555289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7D8C76E2-659D-804E-A4F0-42433B3EDF4A}" type="datetime1">
              <a:rPr lang="en-CA" smtClean="0"/>
              <a:t>2026-03-23</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1595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304616B8-E4EE-BC45-9EE7-7BFAC84EB128}" type="datetime1">
              <a:rPr lang="en-CA" smtClean="0"/>
              <a:t>2026-03-23</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611132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111DED-BBB9-4341-B709-8E35EC18EFFC}" type="datetime1">
              <a:rPr lang="en-CA" smtClean="0"/>
              <a:t>2026-03-23</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369337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716DFE2F-FA7B-9145-A014-8B296A3D28F4}" type="datetime1">
              <a:rPr lang="en-CA" smtClean="0"/>
              <a:t>2026-03-23</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108988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632AA19C-FB5D-B540-8D3E-053E70672019}" type="datetime1">
              <a:rPr lang="en-CA" smtClean="0"/>
              <a:t>2026-03-23</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4508871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FFB3010C-1DEF-034A-9C28-683B4E606E3A}" type="datetime1">
              <a:rPr lang="en-CA" smtClean="0"/>
              <a:t>2026-03-23</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674827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1963888B-1399-4443-9C2B-CC4A77C8946D}" type="datetime1">
              <a:rPr lang="en-CA" smtClean="0"/>
              <a:t>2026-03-23</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785080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769C0D3B-E1CF-1748-AEFE-4FE678331AAD}" type="datetime1">
              <a:rPr lang="en-CA" smtClean="0"/>
              <a:t>2026-03-23</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513546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9167820A-B6B4-0443-8E91-0AA857CEBA2C}" type="datetime1">
              <a:rPr lang="en-CA" smtClean="0"/>
              <a:t>2026-03-23</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4090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8027EAA0-DD75-EE43-8343-19A7B2DEADA3}" type="datetime1">
              <a:rPr lang="en-CA" smtClean="0"/>
              <a:t>2026-03-23</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511030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72" r:id="rId6"/>
    <p:sldLayoutId id="2147483667" r:id="rId7"/>
    <p:sldLayoutId id="2147483668" r:id="rId8"/>
    <p:sldLayoutId id="2147483669" r:id="rId9"/>
    <p:sldLayoutId id="2147483671" r:id="rId10"/>
    <p:sldLayoutId id="2147483670" r:id="rId11"/>
  </p:sldLayoutIdLst>
  <p:hf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pic>
        <p:nvPicPr>
          <p:cNvPr id="4" name="Picture 3">
            <a:extLst>
              <a:ext uri="{FF2B5EF4-FFF2-40B4-BE49-F238E27FC236}">
                <a16:creationId xmlns:a16="http://schemas.microsoft.com/office/drawing/2014/main" id="{81476703-E70E-35B9-9CED-ED990E2A4F8A}"/>
              </a:ext>
            </a:extLst>
          </p:cNvPr>
          <p:cNvPicPr>
            <a:picLocks noChangeAspect="1"/>
          </p:cNvPicPr>
          <p:nvPr/>
        </p:nvPicPr>
        <p:blipFill>
          <a:blip r:embed="rId2"/>
          <a:srcRect t="8957" b="3495"/>
          <a:stretch>
            <a:fillRect/>
          </a:stretch>
        </p:blipFill>
        <p:spPr>
          <a:xfrm>
            <a:off x="0" y="-1519"/>
            <a:ext cx="12192000" cy="6857990"/>
          </a:xfrm>
          <a:prstGeom prst="rect">
            <a:avLst/>
          </a:prstGeom>
        </p:spPr>
      </p:pic>
      <p:sp>
        <p:nvSpPr>
          <p:cNvPr id="11" name="Rectangle 10">
            <a:extLst>
              <a:ext uri="{FF2B5EF4-FFF2-40B4-BE49-F238E27FC236}">
                <a16:creationId xmlns:a16="http://schemas.microsoft.com/office/drawing/2014/main" id="{36136311-C81B-47C5-AE0A-5641A5A5952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94444" y="1836000"/>
            <a:ext cx="4682990" cy="4724400"/>
          </a:xfrm>
          <a:prstGeom prst="rect">
            <a:avLst/>
          </a:prstGeom>
          <a:solidFill>
            <a:schemeClr val="bg1">
              <a:alpha val="56976"/>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CD71DB01-5E70-C6F8-A5C0-815BADF17886}"/>
              </a:ext>
            </a:extLst>
          </p:cNvPr>
          <p:cNvSpPr>
            <a:spLocks noGrp="1"/>
          </p:cNvSpPr>
          <p:nvPr>
            <p:ph type="ctrTitle"/>
          </p:nvPr>
        </p:nvSpPr>
        <p:spPr>
          <a:xfrm>
            <a:off x="500857" y="2453370"/>
            <a:ext cx="4270164" cy="2738530"/>
          </a:xfrm>
        </p:spPr>
        <p:txBody>
          <a:bodyPr anchor="t">
            <a:normAutofit fontScale="90000"/>
          </a:bodyPr>
          <a:lstStyle/>
          <a:p>
            <a:r>
              <a:rPr lang="en-US" sz="4800" dirty="0"/>
              <a:t>When Older Adults Delegate Taxes: 	    </a:t>
            </a:r>
            <a:br>
              <a:rPr lang="en-US" sz="4800" dirty="0"/>
            </a:br>
            <a:r>
              <a:rPr lang="en-US" sz="4800" dirty="0"/>
              <a:t>Socio-Technical Issues</a:t>
            </a:r>
          </a:p>
        </p:txBody>
      </p:sp>
      <p:sp>
        <p:nvSpPr>
          <p:cNvPr id="3" name="Subtitle 2">
            <a:extLst>
              <a:ext uri="{FF2B5EF4-FFF2-40B4-BE49-F238E27FC236}">
                <a16:creationId xmlns:a16="http://schemas.microsoft.com/office/drawing/2014/main" id="{E4CB59B2-0352-C034-512A-3FBBE1B11F65}"/>
              </a:ext>
            </a:extLst>
          </p:cNvPr>
          <p:cNvSpPr>
            <a:spLocks noGrp="1"/>
          </p:cNvSpPr>
          <p:nvPr>
            <p:ph type="subTitle" idx="1"/>
          </p:nvPr>
        </p:nvSpPr>
        <p:spPr>
          <a:xfrm>
            <a:off x="5271878" y="4142625"/>
            <a:ext cx="6495955" cy="2383609"/>
          </a:xfrm>
          <a:noFill/>
        </p:spPr>
        <p:txBody>
          <a:bodyPr>
            <a:normAutofit/>
          </a:bodyPr>
          <a:lstStyle/>
          <a:p>
            <a:r>
              <a:rPr lang="en-US" dirty="0">
                <a:solidFill>
                  <a:schemeClr val="tx2">
                    <a:lumMod val="50000"/>
                  </a:schemeClr>
                </a:solidFill>
              </a:rPr>
              <a:t>Dr. Celine Latulipe (presenter)</a:t>
            </a:r>
          </a:p>
          <a:p>
            <a:pPr marL="763588" indent="-401638"/>
            <a:r>
              <a:rPr lang="en-US" dirty="0">
                <a:solidFill>
                  <a:schemeClr val="tx2">
                    <a:lumMod val="50000"/>
                  </a:schemeClr>
                </a:solidFill>
              </a:rPr>
              <a:t>Luke Wiebe</a:t>
            </a:r>
          </a:p>
          <a:p>
            <a:pPr marL="763588" indent="-401638"/>
            <a:r>
              <a:rPr lang="en-US" dirty="0">
                <a:solidFill>
                  <a:schemeClr val="tx2">
                    <a:lumMod val="50000"/>
                  </a:schemeClr>
                </a:solidFill>
              </a:rPr>
              <a:t>Zach Havens</a:t>
            </a:r>
          </a:p>
          <a:p>
            <a:pPr marL="763588" indent="-401638"/>
            <a:r>
              <a:rPr lang="en-US" dirty="0">
                <a:solidFill>
                  <a:schemeClr val="tx2">
                    <a:lumMod val="50000"/>
                  </a:schemeClr>
                </a:solidFill>
              </a:rPr>
              <a:t>Dr. Mohammad Khan</a:t>
            </a:r>
          </a:p>
        </p:txBody>
      </p:sp>
      <p:cxnSp>
        <p:nvCxnSpPr>
          <p:cNvPr id="13" name="Straight Connector 12">
            <a:extLst>
              <a:ext uri="{FF2B5EF4-FFF2-40B4-BE49-F238E27FC236}">
                <a16:creationId xmlns:a16="http://schemas.microsoft.com/office/drawing/2014/main" id="{7CC73A33-65FF-41A9-A3B0-006753CD1028}"/>
              </a:ext>
              <a:ext uri="{C183D7F6-B498-43B3-948B-1728B52AA6E4}">
                <adec:decorative xmlns:adec="http://schemas.microsoft.com/office/drawing/2017/decorative" val="1"/>
              </a:ext>
            </a:extLst>
          </p:cNvPr>
          <p:cNvCxnSpPr>
            <a:cxnSpLocks noChangeAspect="1"/>
          </p:cNvCxnSpPr>
          <p:nvPr>
            <p:extLst>
              <p:ext uri="{386F3935-93C4-4BCD-93E2-E3B085C9AB24}">
                <p16:designElem xmlns:p16="http://schemas.microsoft.com/office/powerpoint/2015/main" val="1"/>
              </p:ext>
            </p:extLst>
          </p:nvPr>
        </p:nvCxnSpPr>
        <p:spPr>
          <a:xfrm rot="10800000" flipV="1">
            <a:off x="305077" y="1836000"/>
            <a:ext cx="0" cy="4727448"/>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27E4AC63-7A17-9C11-DF0B-42B4F40B0B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67624" y="4228890"/>
            <a:ext cx="1906542" cy="22110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855585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9245FE5-59DB-C18A-DD4A-7BBFCA39F4A3}"/>
              </a:ext>
            </a:extLst>
          </p:cNvPr>
          <p:cNvSpPr>
            <a:spLocks noGrp="1"/>
          </p:cNvSpPr>
          <p:nvPr>
            <p:ph type="title"/>
          </p:nvPr>
        </p:nvSpPr>
        <p:spPr>
          <a:xfrm>
            <a:off x="640080" y="914399"/>
            <a:ext cx="3000587" cy="4160520"/>
          </a:xfrm>
        </p:spPr>
        <p:txBody>
          <a:bodyPr anchor="t">
            <a:normAutofit/>
          </a:bodyPr>
          <a:lstStyle/>
          <a:p>
            <a:r>
              <a:rPr lang="en-US" sz="3600"/>
              <a:t>Outline</a:t>
            </a:r>
          </a:p>
        </p:txBody>
      </p:sp>
      <p:cxnSp>
        <p:nvCxnSpPr>
          <p:cNvPr id="11" name="Straight Connector 10">
            <a:extLst>
              <a:ext uri="{FF2B5EF4-FFF2-40B4-BE49-F238E27FC236}">
                <a16:creationId xmlns:a16="http://schemas.microsoft.com/office/drawing/2014/main" id="{05ADA91C-AD52-A530-A898-AD6E6987459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2253" y="6272784"/>
            <a:ext cx="10847495" cy="0"/>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5280EDE1-18A4-E559-2F02-23289F626DD1}"/>
              </a:ext>
            </a:extLst>
          </p:cNvPr>
          <p:cNvGraphicFramePr>
            <a:graphicFrameLocks noGrp="1"/>
          </p:cNvGraphicFramePr>
          <p:nvPr>
            <p:ph idx="1"/>
            <p:extLst>
              <p:ext uri="{D42A27DB-BD31-4B8C-83A1-F6EECF244321}">
                <p14:modId xmlns:p14="http://schemas.microsoft.com/office/powerpoint/2010/main" val="4075060871"/>
              </p:ext>
            </p:extLst>
          </p:nvPr>
        </p:nvGraphicFramePr>
        <p:xfrm>
          <a:off x="4303332" y="891606"/>
          <a:ext cx="7216416" cy="51112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653A735B-31E2-4D7F-EAE3-B92C86C77FE0}"/>
              </a:ext>
            </a:extLst>
          </p:cNvPr>
          <p:cNvSpPr>
            <a:spLocks noGrp="1"/>
          </p:cNvSpPr>
          <p:nvPr>
            <p:ph type="sldNum" sz="quarter" idx="12"/>
          </p:nvPr>
        </p:nvSpPr>
        <p:spPr/>
        <p:txBody>
          <a:bodyPr/>
          <a:lstStyle/>
          <a:p>
            <a:fld id="{70C12960-6E85-460F-B6E3-5B82CB31AF3D}" type="slidenum">
              <a:rPr lang="en-US" smtClean="0"/>
              <a:t>2</a:t>
            </a:fld>
            <a:endParaRPr lang="en-US"/>
          </a:p>
        </p:txBody>
      </p:sp>
    </p:spTree>
    <p:extLst>
      <p:ext uri="{BB962C8B-B14F-4D97-AF65-F5344CB8AC3E}">
        <p14:creationId xmlns:p14="http://schemas.microsoft.com/office/powerpoint/2010/main" val="893042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3F27BC-7079-4FF7-8F7C-ABC82FA3C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65DB71-9C57-D72E-2C66-38177CA0C58F}"/>
              </a:ext>
            </a:extLst>
          </p:cNvPr>
          <p:cNvSpPr>
            <a:spLocks noGrp="1"/>
          </p:cNvSpPr>
          <p:nvPr>
            <p:ph type="title"/>
          </p:nvPr>
        </p:nvSpPr>
        <p:spPr>
          <a:xfrm>
            <a:off x="640080" y="1371600"/>
            <a:ext cx="3677920" cy="3919267"/>
          </a:xfrm>
        </p:spPr>
        <p:txBody>
          <a:bodyPr anchor="t">
            <a:normAutofit/>
          </a:bodyPr>
          <a:lstStyle/>
          <a:p>
            <a:r>
              <a:rPr lang="en-US" dirty="0"/>
              <a:t>The increasingly digital tax landscape</a:t>
            </a:r>
          </a:p>
        </p:txBody>
      </p:sp>
      <p:cxnSp>
        <p:nvCxnSpPr>
          <p:cNvPr id="11" name="Straight Connector 10">
            <a:extLst>
              <a:ext uri="{FF2B5EF4-FFF2-40B4-BE49-F238E27FC236}">
                <a16:creationId xmlns:a16="http://schemas.microsoft.com/office/drawing/2014/main" id="{40BBF191-9CC8-4313-B1CA-8DF1A53AE4F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DD49288B-E92B-D4FF-FBB2-BB4A6B4FD031}"/>
              </a:ext>
            </a:extLst>
          </p:cNvPr>
          <p:cNvGraphicFramePr>
            <a:graphicFrameLocks noGrp="1"/>
          </p:cNvGraphicFramePr>
          <p:nvPr>
            <p:ph idx="1"/>
            <p:extLst>
              <p:ext uri="{D42A27DB-BD31-4B8C-83A1-F6EECF244321}">
                <p14:modId xmlns:p14="http://schemas.microsoft.com/office/powerpoint/2010/main" val="842754154"/>
              </p:ext>
            </p:extLst>
          </p:nvPr>
        </p:nvGraphicFramePr>
        <p:xfrm>
          <a:off x="4081833" y="484932"/>
          <a:ext cx="7930058" cy="58881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503C729D-7FFC-D6A0-A0DD-E4EF879DB94E}"/>
              </a:ext>
            </a:extLst>
          </p:cNvPr>
          <p:cNvSpPr>
            <a:spLocks noGrp="1"/>
          </p:cNvSpPr>
          <p:nvPr>
            <p:ph type="sldNum" sz="quarter" idx="12"/>
          </p:nvPr>
        </p:nvSpPr>
        <p:spPr/>
        <p:txBody>
          <a:bodyPr/>
          <a:lstStyle/>
          <a:p>
            <a:fld id="{70C12960-6E85-460F-B6E3-5B82CB31AF3D}" type="slidenum">
              <a:rPr lang="en-US" smtClean="0"/>
              <a:t>3</a:t>
            </a:fld>
            <a:endParaRPr lang="en-US"/>
          </a:p>
        </p:txBody>
      </p:sp>
      <p:sp>
        <p:nvSpPr>
          <p:cNvPr id="6" name="TextBox 5">
            <a:extLst>
              <a:ext uri="{FF2B5EF4-FFF2-40B4-BE49-F238E27FC236}">
                <a16:creationId xmlns:a16="http://schemas.microsoft.com/office/drawing/2014/main" id="{4F9B326F-1E50-B51C-AC06-4BF81605EFD1}"/>
              </a:ext>
            </a:extLst>
          </p:cNvPr>
          <p:cNvSpPr txBox="1"/>
          <p:nvPr/>
        </p:nvSpPr>
        <p:spPr>
          <a:xfrm>
            <a:off x="1374098" y="4578459"/>
            <a:ext cx="4721902" cy="1815882"/>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2800" dirty="0"/>
              <a:t>Some older adults may struggle with this digital landscape and rely on others to do their taxes for them.</a:t>
            </a:r>
          </a:p>
        </p:txBody>
      </p:sp>
    </p:spTree>
    <p:extLst>
      <p:ext uri="{BB962C8B-B14F-4D97-AF65-F5344CB8AC3E}">
        <p14:creationId xmlns:p14="http://schemas.microsoft.com/office/powerpoint/2010/main" val="2505956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63C7B-EAD9-2A4D-65FC-2830D48AE2C6}"/>
              </a:ext>
            </a:extLst>
          </p:cNvPr>
          <p:cNvSpPr>
            <a:spLocks noGrp="1"/>
          </p:cNvSpPr>
          <p:nvPr>
            <p:ph type="title"/>
          </p:nvPr>
        </p:nvSpPr>
        <p:spPr>
          <a:xfrm>
            <a:off x="638668" y="224526"/>
            <a:ext cx="10890929" cy="1097280"/>
          </a:xfrm>
        </p:spPr>
        <p:txBody>
          <a:bodyPr/>
          <a:lstStyle/>
          <a:p>
            <a:r>
              <a:rPr lang="en-US" dirty="0"/>
              <a:t>Background</a:t>
            </a:r>
          </a:p>
        </p:txBody>
      </p:sp>
      <p:sp>
        <p:nvSpPr>
          <p:cNvPr id="3" name="Content Placeholder 2">
            <a:extLst>
              <a:ext uri="{FF2B5EF4-FFF2-40B4-BE49-F238E27FC236}">
                <a16:creationId xmlns:a16="http://schemas.microsoft.com/office/drawing/2014/main" id="{B01120FF-E25B-7365-6E1D-50D204BB2AA5}"/>
              </a:ext>
            </a:extLst>
          </p:cNvPr>
          <p:cNvSpPr>
            <a:spLocks noGrp="1"/>
          </p:cNvSpPr>
          <p:nvPr>
            <p:ph idx="1"/>
          </p:nvPr>
        </p:nvSpPr>
        <p:spPr>
          <a:xfrm>
            <a:off x="640080" y="1305098"/>
            <a:ext cx="5192683" cy="5345084"/>
          </a:xfrm>
        </p:spPr>
        <p:txBody>
          <a:bodyPr>
            <a:normAutofit/>
          </a:bodyPr>
          <a:lstStyle/>
          <a:p>
            <a:r>
              <a:rPr lang="en-CA" dirty="0"/>
              <a:t>Filing taxes in Canada </a:t>
            </a:r>
            <a:r>
              <a:rPr lang="en-CA" dirty="0">
                <a:sym typeface="Wingdings" pitchFamily="2" charset="2"/>
              </a:rPr>
              <a:t> </a:t>
            </a:r>
            <a:r>
              <a:rPr lang="en-CA" dirty="0"/>
              <a:t>social benefits </a:t>
            </a:r>
          </a:p>
          <a:p>
            <a:r>
              <a:rPr lang="en-CA" dirty="0"/>
              <a:t>In 2025, 33.8 million Canadians filed taxes</a:t>
            </a:r>
          </a:p>
          <a:p>
            <a:r>
              <a:rPr lang="en-CA" dirty="0"/>
              <a:t>Half prepare &amp; file their own taxes </a:t>
            </a:r>
          </a:p>
          <a:p>
            <a:r>
              <a:rPr lang="en-CA" dirty="0"/>
              <a:t>Half have someone else do it for them:</a:t>
            </a:r>
          </a:p>
          <a:p>
            <a:pPr lvl="1"/>
            <a:r>
              <a:rPr lang="en-CA" dirty="0"/>
              <a:t>CVITP (~1 million) </a:t>
            </a:r>
          </a:p>
          <a:p>
            <a:pPr lvl="1"/>
            <a:r>
              <a:rPr lang="en-CA" dirty="0"/>
              <a:t>Friend or family member  (~3.3 million)</a:t>
            </a:r>
          </a:p>
          <a:p>
            <a:pPr lvl="1"/>
            <a:r>
              <a:rPr lang="en-CA" dirty="0"/>
              <a:t>Accountant or tax preparer (H&amp;R Block, etc.) (~12 million)</a:t>
            </a:r>
          </a:p>
        </p:txBody>
      </p:sp>
      <p:sp>
        <p:nvSpPr>
          <p:cNvPr id="6" name="Oval 5">
            <a:extLst>
              <a:ext uri="{FF2B5EF4-FFF2-40B4-BE49-F238E27FC236}">
                <a16:creationId xmlns:a16="http://schemas.microsoft.com/office/drawing/2014/main" id="{782B3D1D-2284-8829-155E-66C4BE8EB02F}"/>
              </a:ext>
            </a:extLst>
          </p:cNvPr>
          <p:cNvSpPr/>
          <p:nvPr/>
        </p:nvSpPr>
        <p:spPr>
          <a:xfrm>
            <a:off x="6150431" y="568036"/>
            <a:ext cx="6041569" cy="57080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t>Canadians who file taxes:</a:t>
            </a:r>
          </a:p>
          <a:p>
            <a:pPr algn="ctr"/>
            <a:r>
              <a:rPr lang="en-US" sz="3200" dirty="0"/>
              <a:t>33,839,390</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p:txBody>
      </p:sp>
      <p:grpSp>
        <p:nvGrpSpPr>
          <p:cNvPr id="12" name="Group 11">
            <a:extLst>
              <a:ext uri="{FF2B5EF4-FFF2-40B4-BE49-F238E27FC236}">
                <a16:creationId xmlns:a16="http://schemas.microsoft.com/office/drawing/2014/main" id="{B47D201C-2593-1770-7926-08E08E8768BB}"/>
              </a:ext>
            </a:extLst>
          </p:cNvPr>
          <p:cNvGrpSpPr/>
          <p:nvPr/>
        </p:nvGrpSpPr>
        <p:grpSpPr>
          <a:xfrm>
            <a:off x="6157355" y="756458"/>
            <a:ext cx="6041569" cy="5569527"/>
            <a:chOff x="6157355" y="756458"/>
            <a:chExt cx="6041569" cy="5569527"/>
          </a:xfrm>
        </p:grpSpPr>
        <p:sp>
          <p:nvSpPr>
            <p:cNvPr id="7" name="Pie 6">
              <a:extLst>
                <a:ext uri="{FF2B5EF4-FFF2-40B4-BE49-F238E27FC236}">
                  <a16:creationId xmlns:a16="http://schemas.microsoft.com/office/drawing/2014/main" id="{6BAA62B5-3DFC-58EC-BA5C-5AEB85E2BA96}"/>
                </a:ext>
              </a:extLst>
            </p:cNvPr>
            <p:cNvSpPr/>
            <p:nvPr/>
          </p:nvSpPr>
          <p:spPr>
            <a:xfrm>
              <a:off x="6157355" y="756458"/>
              <a:ext cx="6041569" cy="5569527"/>
            </a:xfrm>
            <a:prstGeom prst="pie">
              <a:avLst>
                <a:gd name="adj1" fmla="val 39279"/>
                <a:gd name="adj2" fmla="val 10783843"/>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a:p>
              <a:pPr algn="ctr"/>
              <a:endParaRPr lang="en-US" dirty="0">
                <a:solidFill>
                  <a:schemeClr val="tx1"/>
                </a:solidFill>
              </a:endParaRPr>
            </a:p>
            <a:p>
              <a:pPr algn="ctr"/>
              <a:endParaRPr lang="en-US" dirty="0">
                <a:solidFill>
                  <a:schemeClr val="tx1"/>
                </a:solidFill>
              </a:endParaRPr>
            </a:p>
          </p:txBody>
        </p:sp>
        <p:sp>
          <p:nvSpPr>
            <p:cNvPr id="8" name="TextBox 7">
              <a:extLst>
                <a:ext uri="{FF2B5EF4-FFF2-40B4-BE49-F238E27FC236}">
                  <a16:creationId xmlns:a16="http://schemas.microsoft.com/office/drawing/2014/main" id="{D3C98643-DE32-E2B8-6841-75E06D9F35A7}"/>
                </a:ext>
              </a:extLst>
            </p:cNvPr>
            <p:cNvSpPr txBox="1"/>
            <p:nvPr/>
          </p:nvSpPr>
          <p:spPr>
            <a:xfrm>
              <a:off x="9131138" y="3744686"/>
              <a:ext cx="3047006" cy="1569660"/>
            </a:xfrm>
            <a:prstGeom prst="rect">
              <a:avLst/>
            </a:prstGeom>
            <a:noFill/>
          </p:spPr>
          <p:txBody>
            <a:bodyPr wrap="square" rtlCol="0">
              <a:spAutoFit/>
            </a:bodyPr>
            <a:lstStyle/>
            <a:p>
              <a:r>
                <a:rPr lang="en-US" sz="2400" dirty="0">
                  <a:solidFill>
                    <a:schemeClr val="tx1"/>
                  </a:solidFill>
                </a:rPr>
                <a:t>Half have someone else do their taxes for them:</a:t>
              </a:r>
            </a:p>
            <a:p>
              <a:r>
                <a:rPr lang="en-US" sz="2400" dirty="0"/>
                <a:t>16,919,695</a:t>
              </a:r>
            </a:p>
          </p:txBody>
        </p:sp>
      </p:grpSp>
      <p:grpSp>
        <p:nvGrpSpPr>
          <p:cNvPr id="13" name="Group 12">
            <a:extLst>
              <a:ext uri="{FF2B5EF4-FFF2-40B4-BE49-F238E27FC236}">
                <a16:creationId xmlns:a16="http://schemas.microsoft.com/office/drawing/2014/main" id="{43C0394D-17BC-4B21-9D6E-D896E89CD470}"/>
              </a:ext>
            </a:extLst>
          </p:cNvPr>
          <p:cNvGrpSpPr/>
          <p:nvPr/>
        </p:nvGrpSpPr>
        <p:grpSpPr>
          <a:xfrm>
            <a:off x="5633855" y="895005"/>
            <a:ext cx="6345381" cy="5569526"/>
            <a:chOff x="5633855" y="876797"/>
            <a:chExt cx="6345381" cy="5569526"/>
          </a:xfrm>
        </p:grpSpPr>
        <p:sp>
          <p:nvSpPr>
            <p:cNvPr id="9" name="Pie 8">
              <a:extLst>
                <a:ext uri="{FF2B5EF4-FFF2-40B4-BE49-F238E27FC236}">
                  <a16:creationId xmlns:a16="http://schemas.microsoft.com/office/drawing/2014/main" id="{CC2E38CE-2674-98C2-6802-0FC34B7AE3A6}"/>
                </a:ext>
              </a:extLst>
            </p:cNvPr>
            <p:cNvSpPr/>
            <p:nvPr/>
          </p:nvSpPr>
          <p:spPr>
            <a:xfrm>
              <a:off x="5633855" y="876797"/>
              <a:ext cx="6345381" cy="5569526"/>
            </a:xfrm>
            <a:prstGeom prst="pie">
              <a:avLst>
                <a:gd name="adj1" fmla="val 6998260"/>
                <a:gd name="adj2" fmla="val 9867918"/>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a:p>
              <a:pPr algn="ctr"/>
              <a:endParaRPr lang="en-US" dirty="0">
                <a:solidFill>
                  <a:schemeClr val="tx1"/>
                </a:solidFill>
              </a:endParaRPr>
            </a:p>
          </p:txBody>
        </p:sp>
        <p:sp>
          <p:nvSpPr>
            <p:cNvPr id="10" name="TextBox 9">
              <a:extLst>
                <a:ext uri="{FF2B5EF4-FFF2-40B4-BE49-F238E27FC236}">
                  <a16:creationId xmlns:a16="http://schemas.microsoft.com/office/drawing/2014/main" id="{E8E499AC-C0E0-102B-6F93-EB342034148D}"/>
                </a:ext>
              </a:extLst>
            </p:cNvPr>
            <p:cNvSpPr txBox="1"/>
            <p:nvPr/>
          </p:nvSpPr>
          <p:spPr>
            <a:xfrm>
              <a:off x="6283034" y="4298219"/>
              <a:ext cx="2122713" cy="1477328"/>
            </a:xfrm>
            <a:prstGeom prst="rect">
              <a:avLst/>
            </a:prstGeom>
            <a:noFill/>
          </p:spPr>
          <p:txBody>
            <a:bodyPr wrap="square" rtlCol="0">
              <a:spAutoFit/>
            </a:bodyPr>
            <a:lstStyle/>
            <a:p>
              <a:r>
                <a:rPr lang="en-US" dirty="0">
                  <a:solidFill>
                    <a:schemeClr val="tx1"/>
                  </a:solidFill>
                </a:rPr>
                <a:t>1/5 of these rely on a friend/family member</a:t>
              </a:r>
            </a:p>
            <a:p>
              <a:r>
                <a:rPr lang="en-US" dirty="0"/>
                <a:t>&gt; 3 million</a:t>
              </a:r>
              <a:endParaRPr lang="en-US" dirty="0">
                <a:solidFill>
                  <a:schemeClr val="tx1"/>
                </a:solidFill>
              </a:endParaRPr>
            </a:p>
            <a:p>
              <a:endParaRPr lang="en-US" dirty="0"/>
            </a:p>
          </p:txBody>
        </p:sp>
      </p:grpSp>
      <p:grpSp>
        <p:nvGrpSpPr>
          <p:cNvPr id="15" name="Group 14">
            <a:extLst>
              <a:ext uri="{FF2B5EF4-FFF2-40B4-BE49-F238E27FC236}">
                <a16:creationId xmlns:a16="http://schemas.microsoft.com/office/drawing/2014/main" id="{037D5B5D-90FE-701B-901E-032B2FD058DC}"/>
              </a:ext>
            </a:extLst>
          </p:cNvPr>
          <p:cNvGrpSpPr/>
          <p:nvPr/>
        </p:nvGrpSpPr>
        <p:grpSpPr>
          <a:xfrm>
            <a:off x="5640783" y="849285"/>
            <a:ext cx="6345381" cy="5569526"/>
            <a:chOff x="5640783" y="849285"/>
            <a:chExt cx="6345381" cy="5569526"/>
          </a:xfrm>
        </p:grpSpPr>
        <p:sp>
          <p:nvSpPr>
            <p:cNvPr id="11" name="Pie 10">
              <a:extLst>
                <a:ext uri="{FF2B5EF4-FFF2-40B4-BE49-F238E27FC236}">
                  <a16:creationId xmlns:a16="http://schemas.microsoft.com/office/drawing/2014/main" id="{CDCF6BCA-8845-7C13-6ADC-A10825685087}"/>
                </a:ext>
              </a:extLst>
            </p:cNvPr>
            <p:cNvSpPr/>
            <p:nvPr/>
          </p:nvSpPr>
          <p:spPr>
            <a:xfrm>
              <a:off x="5640783" y="849285"/>
              <a:ext cx="6345381" cy="5569526"/>
            </a:xfrm>
            <a:prstGeom prst="pie">
              <a:avLst>
                <a:gd name="adj1" fmla="val 10115162"/>
                <a:gd name="adj2" fmla="val 10841530"/>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a:p>
              <a:pPr algn="ctr"/>
              <a:endParaRPr lang="en-US" dirty="0">
                <a:solidFill>
                  <a:schemeClr val="tx1"/>
                </a:solidFill>
              </a:endParaRPr>
            </a:p>
          </p:txBody>
        </p:sp>
        <p:sp>
          <p:nvSpPr>
            <p:cNvPr id="14" name="TextBox 13">
              <a:extLst>
                <a:ext uri="{FF2B5EF4-FFF2-40B4-BE49-F238E27FC236}">
                  <a16:creationId xmlns:a16="http://schemas.microsoft.com/office/drawing/2014/main" id="{DCDDD730-D281-BF8A-A8C5-E3A1FD38ABEE}"/>
                </a:ext>
              </a:extLst>
            </p:cNvPr>
            <p:cNvSpPr txBox="1"/>
            <p:nvPr/>
          </p:nvSpPr>
          <p:spPr>
            <a:xfrm>
              <a:off x="5834175" y="3679768"/>
              <a:ext cx="1096847" cy="369332"/>
            </a:xfrm>
            <a:prstGeom prst="rect">
              <a:avLst/>
            </a:prstGeom>
            <a:noFill/>
          </p:spPr>
          <p:txBody>
            <a:bodyPr wrap="square" rtlCol="0">
              <a:spAutoFit/>
            </a:bodyPr>
            <a:lstStyle/>
            <a:p>
              <a:r>
                <a:rPr lang="en-US" dirty="0"/>
                <a:t>CVITP</a:t>
              </a:r>
            </a:p>
          </p:txBody>
        </p:sp>
      </p:grpSp>
      <p:sp>
        <p:nvSpPr>
          <p:cNvPr id="16" name="Slide Number Placeholder 15">
            <a:extLst>
              <a:ext uri="{FF2B5EF4-FFF2-40B4-BE49-F238E27FC236}">
                <a16:creationId xmlns:a16="http://schemas.microsoft.com/office/drawing/2014/main" id="{C78A4698-3DE4-F697-BD63-3C653C293AF3}"/>
              </a:ext>
            </a:extLst>
          </p:cNvPr>
          <p:cNvSpPr>
            <a:spLocks noGrp="1"/>
          </p:cNvSpPr>
          <p:nvPr>
            <p:ph type="sldNum" sz="quarter" idx="12"/>
          </p:nvPr>
        </p:nvSpPr>
        <p:spPr/>
        <p:txBody>
          <a:bodyPr/>
          <a:lstStyle/>
          <a:p>
            <a:fld id="{70C12960-6E85-460F-B6E3-5B82CB31AF3D}" type="slidenum">
              <a:rPr lang="en-US" smtClean="0"/>
              <a:t>4</a:t>
            </a:fld>
            <a:endParaRPr lang="en-US"/>
          </a:p>
        </p:txBody>
      </p:sp>
      <p:grpSp>
        <p:nvGrpSpPr>
          <p:cNvPr id="19" name="Group 18">
            <a:extLst>
              <a:ext uri="{FF2B5EF4-FFF2-40B4-BE49-F238E27FC236}">
                <a16:creationId xmlns:a16="http://schemas.microsoft.com/office/drawing/2014/main" id="{5AE6587E-D206-0A4E-17A2-3AE629D193FD}"/>
              </a:ext>
            </a:extLst>
          </p:cNvPr>
          <p:cNvGrpSpPr/>
          <p:nvPr/>
        </p:nvGrpSpPr>
        <p:grpSpPr>
          <a:xfrm>
            <a:off x="6143507" y="756458"/>
            <a:ext cx="6055417" cy="5813253"/>
            <a:chOff x="6143507" y="756458"/>
            <a:chExt cx="6055417" cy="5813253"/>
          </a:xfrm>
        </p:grpSpPr>
        <p:sp>
          <p:nvSpPr>
            <p:cNvPr id="17" name="Pie 16">
              <a:extLst>
                <a:ext uri="{FF2B5EF4-FFF2-40B4-BE49-F238E27FC236}">
                  <a16:creationId xmlns:a16="http://schemas.microsoft.com/office/drawing/2014/main" id="{B5F1676C-D31F-C8AE-6DCF-8954D78167F0}"/>
                </a:ext>
              </a:extLst>
            </p:cNvPr>
            <p:cNvSpPr/>
            <p:nvPr/>
          </p:nvSpPr>
          <p:spPr>
            <a:xfrm>
              <a:off x="6143507" y="756458"/>
              <a:ext cx="6055417" cy="5813253"/>
            </a:xfrm>
            <a:prstGeom prst="pie">
              <a:avLst>
                <a:gd name="adj1" fmla="val 1"/>
                <a:gd name="adj2" fmla="val 7042919"/>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TextBox 17">
              <a:extLst>
                <a:ext uri="{FF2B5EF4-FFF2-40B4-BE49-F238E27FC236}">
                  <a16:creationId xmlns:a16="http://schemas.microsoft.com/office/drawing/2014/main" id="{32C583E7-3070-A054-49AB-38676ACF938C}"/>
                </a:ext>
              </a:extLst>
            </p:cNvPr>
            <p:cNvSpPr txBox="1"/>
            <p:nvPr/>
          </p:nvSpPr>
          <p:spPr>
            <a:xfrm>
              <a:off x="9178139" y="3977640"/>
              <a:ext cx="2396986" cy="1200329"/>
            </a:xfrm>
            <a:prstGeom prst="rect">
              <a:avLst/>
            </a:prstGeom>
            <a:noFill/>
          </p:spPr>
          <p:txBody>
            <a:bodyPr wrap="square" rtlCol="0">
              <a:spAutoFit/>
            </a:bodyPr>
            <a:lstStyle/>
            <a:p>
              <a:r>
                <a:rPr lang="en-US" dirty="0"/>
                <a:t>Pay an accountant or a tax service to prepare &amp; file taxes</a:t>
              </a:r>
            </a:p>
            <a:p>
              <a:r>
                <a:rPr lang="en-US" dirty="0"/>
                <a:t>~12 million</a:t>
              </a:r>
            </a:p>
          </p:txBody>
        </p:sp>
      </p:grpSp>
      <p:sp>
        <p:nvSpPr>
          <p:cNvPr id="21" name="TextBox 20">
            <a:extLst>
              <a:ext uri="{FF2B5EF4-FFF2-40B4-BE49-F238E27FC236}">
                <a16:creationId xmlns:a16="http://schemas.microsoft.com/office/drawing/2014/main" id="{A6A949B4-A6CE-2D8F-E88C-8EE6A8C370FD}"/>
              </a:ext>
            </a:extLst>
          </p:cNvPr>
          <p:cNvSpPr txBox="1"/>
          <p:nvPr/>
        </p:nvSpPr>
        <p:spPr>
          <a:xfrm>
            <a:off x="182175" y="5907271"/>
            <a:ext cx="6108492" cy="923330"/>
          </a:xfrm>
          <a:prstGeom prst="rect">
            <a:avLst/>
          </a:prstGeom>
          <a:noFill/>
        </p:spPr>
        <p:txBody>
          <a:bodyPr wrap="square">
            <a:spAutoFit/>
          </a:bodyPr>
          <a:lstStyle/>
          <a:p>
            <a:pPr marL="0" indent="0">
              <a:buNone/>
            </a:pPr>
            <a:r>
              <a:rPr lang="en-US" dirty="0"/>
              <a:t>Canada Revenue Agency 2022–2023 </a:t>
            </a:r>
            <a:r>
              <a:rPr lang="en-US" dirty="0" err="1"/>
              <a:t>ePayroll</a:t>
            </a:r>
            <a:r>
              <a:rPr lang="en-US" dirty="0"/>
              <a:t> Public Opinion Research. Nanos Research. (Registration Number: POR-135-22) ISBN: 978-0-660-49952-9</a:t>
            </a:r>
          </a:p>
        </p:txBody>
      </p:sp>
    </p:spTree>
    <p:extLst>
      <p:ext uri="{BB962C8B-B14F-4D97-AF65-F5344CB8AC3E}">
        <p14:creationId xmlns:p14="http://schemas.microsoft.com/office/powerpoint/2010/main" val="877319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37C22-4AA1-5301-E6DA-783BB3CD1002}"/>
              </a:ext>
            </a:extLst>
          </p:cNvPr>
          <p:cNvSpPr>
            <a:spLocks noGrp="1"/>
          </p:cNvSpPr>
          <p:nvPr>
            <p:ph type="title"/>
          </p:nvPr>
        </p:nvSpPr>
        <p:spPr/>
        <p:txBody>
          <a:bodyPr/>
          <a:lstStyle/>
          <a:p>
            <a:r>
              <a:rPr lang="en-US" dirty="0"/>
              <a:t>CVITP</a:t>
            </a:r>
          </a:p>
        </p:txBody>
      </p:sp>
      <p:sp>
        <p:nvSpPr>
          <p:cNvPr id="3" name="Content Placeholder 2">
            <a:extLst>
              <a:ext uri="{FF2B5EF4-FFF2-40B4-BE49-F238E27FC236}">
                <a16:creationId xmlns:a16="http://schemas.microsoft.com/office/drawing/2014/main" id="{B4CC7320-08EB-4AB0-9DFD-327C15BC86C7}"/>
              </a:ext>
            </a:extLst>
          </p:cNvPr>
          <p:cNvSpPr>
            <a:spLocks noGrp="1"/>
          </p:cNvSpPr>
          <p:nvPr>
            <p:ph idx="1"/>
          </p:nvPr>
        </p:nvSpPr>
        <p:spPr>
          <a:xfrm>
            <a:off x="640079" y="2129040"/>
            <a:ext cx="4763193" cy="3566160"/>
          </a:xfrm>
        </p:spPr>
        <p:txBody>
          <a:bodyPr>
            <a:normAutofit lnSpcReduction="10000"/>
          </a:bodyPr>
          <a:lstStyle/>
          <a:p>
            <a:r>
              <a:rPr lang="en-US" dirty="0"/>
              <a:t>Canadian Volunteer Income Tax Program</a:t>
            </a:r>
          </a:p>
          <a:p>
            <a:r>
              <a:rPr lang="en-US" dirty="0"/>
              <a:t>Complete simple tax returns for low-income people for free</a:t>
            </a:r>
          </a:p>
          <a:p>
            <a:r>
              <a:rPr lang="en-US" dirty="0"/>
              <a:t>Trained volunteers through certified community organizations</a:t>
            </a:r>
          </a:p>
          <a:p>
            <a:r>
              <a:rPr lang="en-US" dirty="0"/>
              <a:t>Volunteers are provided temporary (one-day) access to CRA accounts of the clients they help</a:t>
            </a:r>
          </a:p>
        </p:txBody>
      </p:sp>
      <p:pic>
        <p:nvPicPr>
          <p:cNvPr id="4" name="Picture 3">
            <a:extLst>
              <a:ext uri="{FF2B5EF4-FFF2-40B4-BE49-F238E27FC236}">
                <a16:creationId xmlns:a16="http://schemas.microsoft.com/office/drawing/2014/main" id="{67BB50E0-FB6C-CC11-E190-8AB228238A8B}"/>
              </a:ext>
            </a:extLst>
          </p:cNvPr>
          <p:cNvPicPr>
            <a:picLocks noChangeAspect="1"/>
          </p:cNvPicPr>
          <p:nvPr/>
        </p:nvPicPr>
        <p:blipFill>
          <a:blip r:embed="rId2"/>
          <a:stretch>
            <a:fillRect/>
          </a:stretch>
        </p:blipFill>
        <p:spPr>
          <a:xfrm>
            <a:off x="5938139" y="952211"/>
            <a:ext cx="5771158" cy="4953577"/>
          </a:xfrm>
          <a:prstGeom prst="rect">
            <a:avLst/>
          </a:prstGeom>
          <a:ln>
            <a:noFill/>
          </a:ln>
          <a:effectLst>
            <a:outerShdw blurRad="292100" dist="139700" dir="2700000" algn="tl" rotWithShape="0">
              <a:srgbClr val="333333">
                <a:alpha val="65000"/>
              </a:srgbClr>
            </a:outerShdw>
          </a:effectLst>
        </p:spPr>
      </p:pic>
      <p:sp>
        <p:nvSpPr>
          <p:cNvPr id="5" name="Slide Number Placeholder 4">
            <a:extLst>
              <a:ext uri="{FF2B5EF4-FFF2-40B4-BE49-F238E27FC236}">
                <a16:creationId xmlns:a16="http://schemas.microsoft.com/office/drawing/2014/main" id="{53A7E726-AFB4-1728-FDFF-6DC1C7BE955C}"/>
              </a:ext>
            </a:extLst>
          </p:cNvPr>
          <p:cNvSpPr>
            <a:spLocks noGrp="1"/>
          </p:cNvSpPr>
          <p:nvPr>
            <p:ph type="sldNum" sz="quarter" idx="12"/>
          </p:nvPr>
        </p:nvSpPr>
        <p:spPr/>
        <p:txBody>
          <a:bodyPr/>
          <a:lstStyle/>
          <a:p>
            <a:fld id="{70C12960-6E85-460F-B6E3-5B82CB31AF3D}" type="slidenum">
              <a:rPr lang="en-US" smtClean="0"/>
              <a:t>5</a:t>
            </a:fld>
            <a:endParaRPr lang="en-US"/>
          </a:p>
        </p:txBody>
      </p:sp>
    </p:spTree>
    <p:extLst>
      <p:ext uri="{BB962C8B-B14F-4D97-AF65-F5344CB8AC3E}">
        <p14:creationId xmlns:p14="http://schemas.microsoft.com/office/powerpoint/2010/main" val="4056784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22" name="Rectangle 21">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1FEE35-A72C-D470-7750-E156C1FDA778}"/>
              </a:ext>
            </a:extLst>
          </p:cNvPr>
          <p:cNvSpPr>
            <a:spLocks noGrp="1"/>
          </p:cNvSpPr>
          <p:nvPr>
            <p:ph type="title"/>
          </p:nvPr>
        </p:nvSpPr>
        <p:spPr>
          <a:xfrm>
            <a:off x="640080" y="1302091"/>
            <a:ext cx="3291840" cy="2770216"/>
          </a:xfrm>
        </p:spPr>
        <p:txBody>
          <a:bodyPr vert="horz" lIns="91440" tIns="45720" rIns="91440" bIns="45720" rtlCol="0" anchor="t">
            <a:normAutofit/>
          </a:bodyPr>
          <a:lstStyle/>
          <a:p>
            <a:r>
              <a:rPr lang="en-US" sz="4400"/>
              <a:t>How does CRA support the Helpers?</a:t>
            </a:r>
          </a:p>
        </p:txBody>
      </p:sp>
      <p:pic>
        <p:nvPicPr>
          <p:cNvPr id="4" name="Picture 3">
            <a:extLst>
              <a:ext uri="{FF2B5EF4-FFF2-40B4-BE49-F238E27FC236}">
                <a16:creationId xmlns:a16="http://schemas.microsoft.com/office/drawing/2014/main" id="{C695592A-61C9-4755-1075-3909B9D986AD}"/>
              </a:ext>
            </a:extLst>
          </p:cNvPr>
          <p:cNvPicPr>
            <a:picLocks noChangeAspect="1"/>
          </p:cNvPicPr>
          <p:nvPr/>
        </p:nvPicPr>
        <p:blipFill>
          <a:blip r:embed="rId2"/>
          <a:srcRect r="3170"/>
          <a:stretch>
            <a:fillRect/>
          </a:stretch>
        </p:blipFill>
        <p:spPr>
          <a:xfrm>
            <a:off x="4404700" y="306848"/>
            <a:ext cx="7581651" cy="6244304"/>
          </a:xfrm>
          <a:prstGeom prst="rect">
            <a:avLst/>
          </a:prstGeom>
          <a:ln>
            <a:noFill/>
          </a:ln>
          <a:effectLst>
            <a:outerShdw blurRad="292100" dist="139700" dir="2700000" algn="tl" rotWithShape="0">
              <a:srgbClr val="333333">
                <a:alpha val="65000"/>
              </a:srgbClr>
            </a:outerShdw>
          </a:effectLst>
        </p:spPr>
      </p:pic>
      <p:sp>
        <p:nvSpPr>
          <p:cNvPr id="6" name="Slide Number Placeholder 5">
            <a:extLst>
              <a:ext uri="{FF2B5EF4-FFF2-40B4-BE49-F238E27FC236}">
                <a16:creationId xmlns:a16="http://schemas.microsoft.com/office/drawing/2014/main" id="{E0DBD6D1-0CB8-76BC-A033-E2629A7F044A}"/>
              </a:ext>
            </a:extLst>
          </p:cNvPr>
          <p:cNvSpPr>
            <a:spLocks noGrp="1"/>
          </p:cNvSpPr>
          <p:nvPr>
            <p:ph type="sldNum" sz="quarter" idx="12"/>
          </p:nvPr>
        </p:nvSpPr>
        <p:spPr/>
        <p:txBody>
          <a:bodyPr/>
          <a:lstStyle/>
          <a:p>
            <a:fld id="{70C12960-6E85-460F-B6E3-5B82CB31AF3D}" type="slidenum">
              <a:rPr lang="en-US" smtClean="0"/>
              <a:t>6</a:t>
            </a:fld>
            <a:endParaRPr lang="en-US"/>
          </a:p>
        </p:txBody>
      </p:sp>
    </p:spTree>
    <p:extLst>
      <p:ext uri="{BB962C8B-B14F-4D97-AF65-F5344CB8AC3E}">
        <p14:creationId xmlns:p14="http://schemas.microsoft.com/office/powerpoint/2010/main" val="3570231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5D6B8-1B50-8AD5-9318-856E06855400}"/>
              </a:ext>
            </a:extLst>
          </p:cNvPr>
          <p:cNvSpPr>
            <a:spLocks noGrp="1"/>
          </p:cNvSpPr>
          <p:nvPr>
            <p:ph type="title"/>
          </p:nvPr>
        </p:nvSpPr>
        <p:spPr/>
        <p:txBody>
          <a:bodyPr/>
          <a:lstStyle/>
          <a:p>
            <a:r>
              <a:rPr lang="en-US" dirty="0"/>
              <a:t>RepID Benefits</a:t>
            </a:r>
          </a:p>
        </p:txBody>
      </p:sp>
      <p:sp>
        <p:nvSpPr>
          <p:cNvPr id="3" name="Content Placeholder 2">
            <a:extLst>
              <a:ext uri="{FF2B5EF4-FFF2-40B4-BE49-F238E27FC236}">
                <a16:creationId xmlns:a16="http://schemas.microsoft.com/office/drawing/2014/main" id="{A01FA65F-264D-5283-6710-40BC51B6BABF}"/>
              </a:ext>
            </a:extLst>
          </p:cNvPr>
          <p:cNvSpPr>
            <a:spLocks noGrp="1"/>
          </p:cNvSpPr>
          <p:nvPr>
            <p:ph idx="1"/>
          </p:nvPr>
        </p:nvSpPr>
        <p:spPr>
          <a:xfrm>
            <a:off x="640080" y="2368627"/>
            <a:ext cx="10890928" cy="3831005"/>
          </a:xfrm>
        </p:spPr>
        <p:txBody>
          <a:bodyPr>
            <a:noAutofit/>
          </a:bodyPr>
          <a:lstStyle/>
          <a:p>
            <a:r>
              <a:rPr lang="en-US" sz="2800" dirty="0"/>
              <a:t>CRA system can differentiate who did what</a:t>
            </a:r>
          </a:p>
          <a:p>
            <a:r>
              <a:rPr lang="en-US" sz="2800" dirty="0"/>
              <a:t>Rep doesn’t have to impersonate older adult</a:t>
            </a:r>
          </a:p>
          <a:p>
            <a:r>
              <a:rPr lang="en-US" sz="2800" dirty="0"/>
              <a:t>Rep can access tax documents, assessments, handle issues, etc.</a:t>
            </a:r>
          </a:p>
          <a:p>
            <a:r>
              <a:rPr lang="en-US" sz="2800" dirty="0"/>
              <a:t>Rep can use Autofill My Return</a:t>
            </a:r>
          </a:p>
          <a:p>
            <a:r>
              <a:rPr lang="en-US" sz="2800" dirty="0"/>
              <a:t>Rep can message CRA on behalf of older adult</a:t>
            </a:r>
          </a:p>
          <a:p>
            <a:r>
              <a:rPr lang="en-US" sz="2800" dirty="0"/>
              <a:t>Rep </a:t>
            </a:r>
            <a:r>
              <a:rPr lang="en-US" sz="2800" b="1" dirty="0"/>
              <a:t>cannot</a:t>
            </a:r>
            <a:r>
              <a:rPr lang="en-US" sz="2800" dirty="0"/>
              <a:t> change banking details or contact information </a:t>
            </a:r>
          </a:p>
        </p:txBody>
      </p:sp>
      <p:sp>
        <p:nvSpPr>
          <p:cNvPr id="4" name="Slide Number Placeholder 3">
            <a:extLst>
              <a:ext uri="{FF2B5EF4-FFF2-40B4-BE49-F238E27FC236}">
                <a16:creationId xmlns:a16="http://schemas.microsoft.com/office/drawing/2014/main" id="{A35B5A3D-7231-20E1-5360-2B7FD39B4362}"/>
              </a:ext>
            </a:extLst>
          </p:cNvPr>
          <p:cNvSpPr>
            <a:spLocks noGrp="1"/>
          </p:cNvSpPr>
          <p:nvPr>
            <p:ph type="sldNum" sz="quarter" idx="12"/>
          </p:nvPr>
        </p:nvSpPr>
        <p:spPr/>
        <p:txBody>
          <a:bodyPr/>
          <a:lstStyle/>
          <a:p>
            <a:fld id="{70C12960-6E85-460F-B6E3-5B82CB31AF3D}" type="slidenum">
              <a:rPr lang="en-US" smtClean="0"/>
              <a:t>7</a:t>
            </a:fld>
            <a:endParaRPr lang="en-US"/>
          </a:p>
        </p:txBody>
      </p:sp>
    </p:spTree>
    <p:extLst>
      <p:ext uri="{BB962C8B-B14F-4D97-AF65-F5344CB8AC3E}">
        <p14:creationId xmlns:p14="http://schemas.microsoft.com/office/powerpoint/2010/main" val="2841449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diagram of a company's company's company's company's company's company's company's company's company's company's company's company'&#10;&#10;Description automatically generated">
            <a:extLst>
              <a:ext uri="{FF2B5EF4-FFF2-40B4-BE49-F238E27FC236}">
                <a16:creationId xmlns:a16="http://schemas.microsoft.com/office/drawing/2014/main" id="{A831D291-12A4-496D-58EE-F6DB768370A6}"/>
              </a:ext>
            </a:extLst>
          </p:cNvPr>
          <p:cNvPicPr>
            <a:picLocks noChangeAspect="1"/>
          </p:cNvPicPr>
          <p:nvPr/>
        </p:nvPicPr>
        <p:blipFill>
          <a:blip r:embed="rId2" cstate="print">
            <a:extLst>
              <a:ext uri="{28A0092B-C50C-407E-A947-70E740481C1C}">
                <a14:useLocalDpi xmlns:a14="http://schemas.microsoft.com/office/drawing/2010/main" val="0"/>
              </a:ext>
            </a:extLst>
          </a:blip>
          <a:srcRect l="3008" t="17229" r="2539" b="26137"/>
          <a:stretch>
            <a:fillRect/>
          </a:stretch>
        </p:blipFill>
        <p:spPr>
          <a:xfrm>
            <a:off x="313151" y="734289"/>
            <a:ext cx="5047989" cy="1770915"/>
          </a:xfrm>
          <a:prstGeom prst="rect">
            <a:avLst/>
          </a:prstGeom>
          <a:ln>
            <a:noFill/>
          </a:ln>
        </p:spPr>
      </p:pic>
      <p:sp>
        <p:nvSpPr>
          <p:cNvPr id="8" name="TextBox 7">
            <a:extLst>
              <a:ext uri="{FF2B5EF4-FFF2-40B4-BE49-F238E27FC236}">
                <a16:creationId xmlns:a16="http://schemas.microsoft.com/office/drawing/2014/main" id="{80FC378F-FDE3-09CA-045A-A8D3418AB522}"/>
              </a:ext>
            </a:extLst>
          </p:cNvPr>
          <p:cNvSpPr txBox="1"/>
          <p:nvPr/>
        </p:nvSpPr>
        <p:spPr>
          <a:xfrm>
            <a:off x="313151" y="367145"/>
            <a:ext cx="4809994" cy="461665"/>
          </a:xfrm>
          <a:prstGeom prst="rect">
            <a:avLst/>
          </a:prstGeom>
          <a:noFill/>
        </p:spPr>
        <p:txBody>
          <a:bodyPr wrap="square" rtlCol="0">
            <a:spAutoFit/>
          </a:bodyPr>
          <a:lstStyle/>
          <a:p>
            <a:r>
              <a:rPr lang="en-US" sz="2400" b="1" dirty="0"/>
              <a:t>No CRA Access </a:t>
            </a:r>
          </a:p>
        </p:txBody>
      </p:sp>
      <p:grpSp>
        <p:nvGrpSpPr>
          <p:cNvPr id="13" name="Group 12">
            <a:extLst>
              <a:ext uri="{FF2B5EF4-FFF2-40B4-BE49-F238E27FC236}">
                <a16:creationId xmlns:a16="http://schemas.microsoft.com/office/drawing/2014/main" id="{DCBAEA82-A1B5-F423-5571-F9A2404E7BBC}"/>
              </a:ext>
            </a:extLst>
          </p:cNvPr>
          <p:cNvGrpSpPr/>
          <p:nvPr/>
        </p:nvGrpSpPr>
        <p:grpSpPr>
          <a:xfrm>
            <a:off x="5210827" y="734289"/>
            <a:ext cx="3506148" cy="1929008"/>
            <a:chOff x="5210827" y="734289"/>
            <a:chExt cx="3506148" cy="1929008"/>
          </a:xfrm>
          <a:solidFill>
            <a:schemeClr val="accent4"/>
          </a:solidFill>
        </p:grpSpPr>
        <p:sp>
          <p:nvSpPr>
            <p:cNvPr id="11" name="Octagon 10">
              <a:extLst>
                <a:ext uri="{FF2B5EF4-FFF2-40B4-BE49-F238E27FC236}">
                  <a16:creationId xmlns:a16="http://schemas.microsoft.com/office/drawing/2014/main" id="{E64DCABB-E1AE-25A9-B5D5-14C10F7BE92A}"/>
                </a:ext>
              </a:extLst>
            </p:cNvPr>
            <p:cNvSpPr/>
            <p:nvPr/>
          </p:nvSpPr>
          <p:spPr>
            <a:xfrm>
              <a:off x="6099036" y="734289"/>
              <a:ext cx="2617939" cy="1929008"/>
            </a:xfrm>
            <a:prstGeom prst="octagon">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To the CRA, this looks like the Older Adult filed taxes by themselves</a:t>
              </a:r>
            </a:p>
          </p:txBody>
        </p:sp>
        <p:sp>
          <p:nvSpPr>
            <p:cNvPr id="12" name="Left Arrow 11">
              <a:extLst>
                <a:ext uri="{FF2B5EF4-FFF2-40B4-BE49-F238E27FC236}">
                  <a16:creationId xmlns:a16="http://schemas.microsoft.com/office/drawing/2014/main" id="{D7893147-F015-1BE9-ADDF-97BF5D0EF8BB}"/>
                </a:ext>
              </a:extLst>
            </p:cNvPr>
            <p:cNvSpPr/>
            <p:nvPr/>
          </p:nvSpPr>
          <p:spPr>
            <a:xfrm>
              <a:off x="5210827" y="1619746"/>
              <a:ext cx="885173" cy="228650"/>
            </a:xfrm>
            <a:prstGeom prst="leftArrow">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Left Arrow 18">
            <a:extLst>
              <a:ext uri="{FF2B5EF4-FFF2-40B4-BE49-F238E27FC236}">
                <a16:creationId xmlns:a16="http://schemas.microsoft.com/office/drawing/2014/main" id="{4544DE1E-DC64-45F2-5EC0-926026FDEFF7}"/>
              </a:ext>
            </a:extLst>
          </p:cNvPr>
          <p:cNvSpPr/>
          <p:nvPr/>
        </p:nvSpPr>
        <p:spPr>
          <a:xfrm rot="16200000">
            <a:off x="7129053" y="2843219"/>
            <a:ext cx="575393" cy="215547"/>
          </a:xfrm>
          <a:prstGeom prst="leftArrow">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Slide Number Placeholder 20">
            <a:extLst>
              <a:ext uri="{FF2B5EF4-FFF2-40B4-BE49-F238E27FC236}">
                <a16:creationId xmlns:a16="http://schemas.microsoft.com/office/drawing/2014/main" id="{354E4093-055D-6C02-1160-99702A097641}"/>
              </a:ext>
            </a:extLst>
          </p:cNvPr>
          <p:cNvSpPr>
            <a:spLocks noGrp="1"/>
          </p:cNvSpPr>
          <p:nvPr>
            <p:ph type="sldNum" sz="quarter" idx="12"/>
          </p:nvPr>
        </p:nvSpPr>
        <p:spPr/>
        <p:txBody>
          <a:bodyPr/>
          <a:lstStyle/>
          <a:p>
            <a:fld id="{70C12960-6E85-460F-B6E3-5B82CB31AF3D}" type="slidenum">
              <a:rPr lang="en-US" smtClean="0"/>
              <a:t>8</a:t>
            </a:fld>
            <a:endParaRPr lang="en-US"/>
          </a:p>
        </p:txBody>
      </p:sp>
      <p:sp>
        <p:nvSpPr>
          <p:cNvPr id="24" name="TextBox 23">
            <a:extLst>
              <a:ext uri="{FF2B5EF4-FFF2-40B4-BE49-F238E27FC236}">
                <a16:creationId xmlns:a16="http://schemas.microsoft.com/office/drawing/2014/main" id="{D87FFD2E-79E8-4C57-E9EE-C8AB002D1D69}"/>
              </a:ext>
            </a:extLst>
          </p:cNvPr>
          <p:cNvSpPr txBox="1"/>
          <p:nvPr/>
        </p:nvSpPr>
        <p:spPr>
          <a:xfrm>
            <a:off x="3184243" y="998672"/>
            <a:ext cx="974720" cy="338554"/>
          </a:xfrm>
          <a:prstGeom prst="rect">
            <a:avLst/>
          </a:prstGeom>
          <a:solidFill>
            <a:srgbClr val="4DA82D"/>
          </a:solidFill>
        </p:spPr>
        <p:txBody>
          <a:bodyPr wrap="square" lIns="36000" rIns="0" rtlCol="0">
            <a:spAutoFit/>
          </a:bodyPr>
          <a:lstStyle/>
          <a:p>
            <a:r>
              <a:rPr lang="en-US" sz="1600" dirty="0">
                <a:solidFill>
                  <a:schemeClr val="bg1"/>
                </a:solidFill>
                <a:latin typeface="Arial" panose="020B0604020202020204" pitchFamily="34" charset="0"/>
                <a:cs typeface="Arial" panose="020B0604020202020204" pitchFamily="34" charset="0"/>
              </a:rPr>
              <a:t>Tax helper</a:t>
            </a:r>
          </a:p>
        </p:txBody>
      </p:sp>
      <p:grpSp>
        <p:nvGrpSpPr>
          <p:cNvPr id="29" name="Group 28">
            <a:extLst>
              <a:ext uri="{FF2B5EF4-FFF2-40B4-BE49-F238E27FC236}">
                <a16:creationId xmlns:a16="http://schemas.microsoft.com/office/drawing/2014/main" id="{C8EC3C9A-869E-47D3-626B-ADA0B6669FF0}"/>
              </a:ext>
            </a:extLst>
          </p:cNvPr>
          <p:cNvGrpSpPr/>
          <p:nvPr/>
        </p:nvGrpSpPr>
        <p:grpSpPr>
          <a:xfrm>
            <a:off x="3149738" y="3154551"/>
            <a:ext cx="8534021" cy="3445991"/>
            <a:chOff x="856134" y="3132139"/>
            <a:chExt cx="8534021" cy="3445991"/>
          </a:xfrm>
        </p:grpSpPr>
        <p:grpSp>
          <p:nvGrpSpPr>
            <p:cNvPr id="10" name="Group 9">
              <a:extLst>
                <a:ext uri="{FF2B5EF4-FFF2-40B4-BE49-F238E27FC236}">
                  <a16:creationId xmlns:a16="http://schemas.microsoft.com/office/drawing/2014/main" id="{E5DCC580-1309-08DE-77CE-24D935E4CAC4}"/>
                </a:ext>
              </a:extLst>
            </p:cNvPr>
            <p:cNvGrpSpPr/>
            <p:nvPr/>
          </p:nvGrpSpPr>
          <p:grpSpPr>
            <a:xfrm>
              <a:off x="856134" y="3132139"/>
              <a:ext cx="8534021" cy="3445991"/>
              <a:chOff x="3085767" y="3157645"/>
              <a:chExt cx="8534021" cy="3445991"/>
            </a:xfrm>
          </p:grpSpPr>
          <p:pic>
            <p:nvPicPr>
              <p:cNvPr id="5" name="Picture 4" descr="A diagram of a company account&#10;&#10;Description automatically generated">
                <a:extLst>
                  <a:ext uri="{FF2B5EF4-FFF2-40B4-BE49-F238E27FC236}">
                    <a16:creationId xmlns:a16="http://schemas.microsoft.com/office/drawing/2014/main" id="{3D726E79-5147-CA36-A44E-4A4B418F9383}"/>
                  </a:ext>
                </a:extLst>
              </p:cNvPr>
              <p:cNvPicPr>
                <a:picLocks noChangeAspect="1"/>
              </p:cNvPicPr>
              <p:nvPr/>
            </p:nvPicPr>
            <p:blipFill>
              <a:blip r:embed="rId3" cstate="print">
                <a:extLst>
                  <a:ext uri="{28A0092B-C50C-407E-A947-70E740481C1C}">
                    <a14:useLocalDpi xmlns:a14="http://schemas.microsoft.com/office/drawing/2010/main" val="0"/>
                  </a:ext>
                </a:extLst>
              </a:blip>
              <a:srcRect t="11410" b="15084"/>
              <a:stretch>
                <a:fillRect/>
              </a:stretch>
            </p:blipFill>
            <p:spPr>
              <a:xfrm>
                <a:off x="3085767" y="3619310"/>
                <a:ext cx="8423564" cy="2984326"/>
              </a:xfrm>
              <a:prstGeom prst="rect">
                <a:avLst/>
              </a:prstGeom>
              <a:ln>
                <a:noFill/>
              </a:ln>
            </p:spPr>
          </p:pic>
          <p:sp>
            <p:nvSpPr>
              <p:cNvPr id="9" name="TextBox 8">
                <a:extLst>
                  <a:ext uri="{FF2B5EF4-FFF2-40B4-BE49-F238E27FC236}">
                    <a16:creationId xmlns:a16="http://schemas.microsoft.com/office/drawing/2014/main" id="{401491D9-0D1D-CAA4-0CEE-9C5976916C0F}"/>
                  </a:ext>
                </a:extLst>
              </p:cNvPr>
              <p:cNvSpPr txBox="1"/>
              <p:nvPr/>
            </p:nvSpPr>
            <p:spPr>
              <a:xfrm>
                <a:off x="3196225" y="3157645"/>
                <a:ext cx="8423563" cy="461665"/>
              </a:xfrm>
              <a:prstGeom prst="rect">
                <a:avLst/>
              </a:prstGeom>
              <a:noFill/>
            </p:spPr>
            <p:txBody>
              <a:bodyPr wrap="square" rtlCol="0">
                <a:spAutoFit/>
              </a:bodyPr>
              <a:lstStyle/>
              <a:p>
                <a:r>
                  <a:rPr lang="en-US" sz="2400" b="1" dirty="0"/>
                  <a:t>Older Adult Shares CRA My Account Credentials</a:t>
                </a:r>
              </a:p>
            </p:txBody>
          </p:sp>
        </p:grpSp>
        <p:sp>
          <p:nvSpPr>
            <p:cNvPr id="25" name="TextBox 24">
              <a:extLst>
                <a:ext uri="{FF2B5EF4-FFF2-40B4-BE49-F238E27FC236}">
                  <a16:creationId xmlns:a16="http://schemas.microsoft.com/office/drawing/2014/main" id="{9AD41153-6CE1-E022-51BB-FB981A712C11}"/>
                </a:ext>
              </a:extLst>
            </p:cNvPr>
            <p:cNvSpPr txBox="1"/>
            <p:nvPr/>
          </p:nvSpPr>
          <p:spPr>
            <a:xfrm>
              <a:off x="3455802" y="3907085"/>
              <a:ext cx="403466" cy="246221"/>
            </a:xfrm>
            <a:prstGeom prst="rect">
              <a:avLst/>
            </a:prstGeom>
            <a:solidFill>
              <a:srgbClr val="4DA82D"/>
            </a:solidFill>
          </p:spPr>
          <p:txBody>
            <a:bodyPr wrap="square" rIns="0" bIns="0" rtlCol="0">
              <a:spAutoFit/>
            </a:bodyPr>
            <a:lstStyle/>
            <a:p>
              <a:r>
                <a:rPr lang="en-US" sz="1300" dirty="0">
                  <a:solidFill>
                    <a:schemeClr val="bg1"/>
                  </a:solidFill>
                  <a:latin typeface="Arial" panose="020B0604020202020204" pitchFamily="34" charset="0"/>
                  <a:cs typeface="Arial" panose="020B0604020202020204" pitchFamily="34" charset="0"/>
                </a:rPr>
                <a:t>TH</a:t>
              </a:r>
            </a:p>
          </p:txBody>
        </p:sp>
        <p:sp>
          <p:nvSpPr>
            <p:cNvPr id="26" name="TextBox 25">
              <a:extLst>
                <a:ext uri="{FF2B5EF4-FFF2-40B4-BE49-F238E27FC236}">
                  <a16:creationId xmlns:a16="http://schemas.microsoft.com/office/drawing/2014/main" id="{809FD658-1F9D-F763-5B4E-33D234074B71}"/>
                </a:ext>
              </a:extLst>
            </p:cNvPr>
            <p:cNvSpPr txBox="1"/>
            <p:nvPr/>
          </p:nvSpPr>
          <p:spPr>
            <a:xfrm>
              <a:off x="3170175" y="5206777"/>
              <a:ext cx="349383" cy="246221"/>
            </a:xfrm>
            <a:prstGeom prst="rect">
              <a:avLst/>
            </a:prstGeom>
            <a:solidFill>
              <a:srgbClr val="4DA82D"/>
            </a:solidFill>
          </p:spPr>
          <p:txBody>
            <a:bodyPr wrap="square" rIns="0" bIns="0" rtlCol="0">
              <a:spAutoFit/>
            </a:bodyPr>
            <a:lstStyle/>
            <a:p>
              <a:r>
                <a:rPr lang="en-US" sz="1300" dirty="0">
                  <a:solidFill>
                    <a:schemeClr val="bg1"/>
                  </a:solidFill>
                  <a:latin typeface="Arial" panose="020B0604020202020204" pitchFamily="34" charset="0"/>
                  <a:cs typeface="Arial" panose="020B0604020202020204" pitchFamily="34" charset="0"/>
                </a:rPr>
                <a:t>TH</a:t>
              </a:r>
            </a:p>
          </p:txBody>
        </p:sp>
        <p:sp>
          <p:nvSpPr>
            <p:cNvPr id="27" name="TextBox 26">
              <a:extLst>
                <a:ext uri="{FF2B5EF4-FFF2-40B4-BE49-F238E27FC236}">
                  <a16:creationId xmlns:a16="http://schemas.microsoft.com/office/drawing/2014/main" id="{564D3EF6-4CFA-0ADD-5952-9B241D7E027B}"/>
                </a:ext>
              </a:extLst>
            </p:cNvPr>
            <p:cNvSpPr txBox="1"/>
            <p:nvPr/>
          </p:nvSpPr>
          <p:spPr>
            <a:xfrm>
              <a:off x="1934983" y="3898070"/>
              <a:ext cx="978250" cy="292388"/>
            </a:xfrm>
            <a:prstGeom prst="rect">
              <a:avLst/>
            </a:prstGeom>
            <a:solidFill>
              <a:srgbClr val="156081"/>
            </a:solidFill>
          </p:spPr>
          <p:txBody>
            <a:bodyPr wrap="square" lIns="36000" rIns="36000" rtlCol="0">
              <a:spAutoFit/>
            </a:bodyPr>
            <a:lstStyle/>
            <a:p>
              <a:r>
                <a:rPr lang="en-US" sz="1300" dirty="0">
                  <a:solidFill>
                    <a:schemeClr val="bg1">
                      <a:lumMod val="85000"/>
                    </a:schemeClr>
                  </a:solidFill>
                  <a:latin typeface="Arial" panose="020B0604020202020204" pitchFamily="34" charset="0"/>
                  <a:cs typeface="Arial" panose="020B0604020202020204" pitchFamily="34" charset="0"/>
                </a:rPr>
                <a:t>tax helper</a:t>
              </a:r>
            </a:p>
          </p:txBody>
        </p:sp>
      </p:grpSp>
      <p:sp>
        <p:nvSpPr>
          <p:cNvPr id="28" name="TextBox 27">
            <a:extLst>
              <a:ext uri="{FF2B5EF4-FFF2-40B4-BE49-F238E27FC236}">
                <a16:creationId xmlns:a16="http://schemas.microsoft.com/office/drawing/2014/main" id="{27230316-200B-205D-45CF-834EE1E3C769}"/>
              </a:ext>
            </a:extLst>
          </p:cNvPr>
          <p:cNvSpPr txBox="1"/>
          <p:nvPr/>
        </p:nvSpPr>
        <p:spPr>
          <a:xfrm>
            <a:off x="1341485" y="1148425"/>
            <a:ext cx="978250" cy="292388"/>
          </a:xfrm>
          <a:prstGeom prst="rect">
            <a:avLst/>
          </a:prstGeom>
          <a:solidFill>
            <a:srgbClr val="156081"/>
          </a:solidFill>
        </p:spPr>
        <p:txBody>
          <a:bodyPr wrap="square" lIns="36000" rIns="36000" rtlCol="0">
            <a:spAutoFit/>
          </a:bodyPr>
          <a:lstStyle/>
          <a:p>
            <a:r>
              <a:rPr lang="en-US" sz="1300" dirty="0">
                <a:solidFill>
                  <a:schemeClr val="bg1">
                    <a:lumMod val="85000"/>
                  </a:schemeClr>
                </a:solidFill>
                <a:latin typeface="Arial" panose="020B0604020202020204" pitchFamily="34" charset="0"/>
                <a:cs typeface="Arial" panose="020B0604020202020204" pitchFamily="34" charset="0"/>
              </a:rPr>
              <a:t>tax helper</a:t>
            </a:r>
          </a:p>
        </p:txBody>
      </p:sp>
      <p:sp>
        <p:nvSpPr>
          <p:cNvPr id="20" name="Octagon 19">
            <a:extLst>
              <a:ext uri="{FF2B5EF4-FFF2-40B4-BE49-F238E27FC236}">
                <a16:creationId xmlns:a16="http://schemas.microsoft.com/office/drawing/2014/main" id="{0047786D-E485-F636-3E38-08C09AB98275}"/>
              </a:ext>
            </a:extLst>
          </p:cNvPr>
          <p:cNvSpPr/>
          <p:nvPr/>
        </p:nvSpPr>
        <p:spPr>
          <a:xfrm>
            <a:off x="8551563" y="4880167"/>
            <a:ext cx="2617939" cy="1929008"/>
          </a:xfrm>
          <a:prstGeom prst="octagon">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Tax Helper can change bank deposit, contact info &amp; make illegal benefits claims</a:t>
            </a:r>
          </a:p>
        </p:txBody>
      </p:sp>
    </p:spTree>
    <p:extLst>
      <p:ext uri="{BB962C8B-B14F-4D97-AF65-F5344CB8AC3E}">
        <p14:creationId xmlns:p14="http://schemas.microsoft.com/office/powerpoint/2010/main" val="3649315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diagram of a software company&#10;&#10;Description automatically generated">
            <a:extLst>
              <a:ext uri="{FF2B5EF4-FFF2-40B4-BE49-F238E27FC236}">
                <a16:creationId xmlns:a16="http://schemas.microsoft.com/office/drawing/2014/main" id="{FC7A0FB7-A521-C2F7-AF49-4C8592F628D0}"/>
              </a:ext>
            </a:extLst>
          </p:cNvPr>
          <p:cNvPicPr>
            <a:picLocks noChangeAspect="1"/>
          </p:cNvPicPr>
          <p:nvPr/>
        </p:nvPicPr>
        <p:blipFill>
          <a:blip r:embed="rId2" cstate="print">
            <a:extLst>
              <a:ext uri="{28A0092B-C50C-407E-A947-70E740481C1C}">
                <a14:useLocalDpi xmlns:a14="http://schemas.microsoft.com/office/drawing/2010/main" val="0"/>
              </a:ext>
            </a:extLst>
          </a:blip>
          <a:srcRect t="12382"/>
          <a:stretch>
            <a:fillRect/>
          </a:stretch>
        </p:blipFill>
        <p:spPr>
          <a:xfrm>
            <a:off x="1194433" y="1114815"/>
            <a:ext cx="9598258" cy="5241419"/>
          </a:xfrm>
          <a:prstGeom prst="rect">
            <a:avLst/>
          </a:prstGeom>
          <a:ln>
            <a:noFill/>
          </a:ln>
        </p:spPr>
      </p:pic>
      <p:sp>
        <p:nvSpPr>
          <p:cNvPr id="5" name="Rectangle 4">
            <a:extLst>
              <a:ext uri="{FF2B5EF4-FFF2-40B4-BE49-F238E27FC236}">
                <a16:creationId xmlns:a16="http://schemas.microsoft.com/office/drawing/2014/main" id="{DC9FC324-515A-2FA5-D694-30C9C6FC8142}"/>
              </a:ext>
            </a:extLst>
          </p:cNvPr>
          <p:cNvSpPr/>
          <p:nvPr/>
        </p:nvSpPr>
        <p:spPr>
          <a:xfrm>
            <a:off x="1052186" y="5473874"/>
            <a:ext cx="4784943" cy="102713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64DAA70-372F-9531-9FB4-F19B0C016A2E}"/>
              </a:ext>
            </a:extLst>
          </p:cNvPr>
          <p:cNvSpPr txBox="1"/>
          <p:nvPr/>
        </p:nvSpPr>
        <p:spPr>
          <a:xfrm>
            <a:off x="1194433" y="446821"/>
            <a:ext cx="10108504" cy="523220"/>
          </a:xfrm>
          <a:prstGeom prst="rect">
            <a:avLst/>
          </a:prstGeom>
          <a:noFill/>
        </p:spPr>
        <p:txBody>
          <a:bodyPr wrap="square" rtlCol="0">
            <a:spAutoFit/>
          </a:bodyPr>
          <a:lstStyle/>
          <a:p>
            <a:r>
              <a:rPr lang="en-US" sz="2800" b="1" dirty="0"/>
              <a:t>Older Adult Authorizes Tax Helper with RepID</a:t>
            </a:r>
          </a:p>
        </p:txBody>
      </p:sp>
      <p:sp>
        <p:nvSpPr>
          <p:cNvPr id="8" name="Oval 7">
            <a:extLst>
              <a:ext uri="{FF2B5EF4-FFF2-40B4-BE49-F238E27FC236}">
                <a16:creationId xmlns:a16="http://schemas.microsoft.com/office/drawing/2014/main" id="{60B7EDE1-C3A5-E1A5-2120-99F9417E62D4}"/>
              </a:ext>
            </a:extLst>
          </p:cNvPr>
          <p:cNvSpPr/>
          <p:nvPr/>
        </p:nvSpPr>
        <p:spPr>
          <a:xfrm>
            <a:off x="568036" y="4197927"/>
            <a:ext cx="3228109" cy="2424546"/>
          </a:xfrm>
          <a:prstGeom prst="ellipse">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CRA knows a helper filed on behalf of OA</a:t>
            </a:r>
          </a:p>
          <a:p>
            <a:pPr algn="ctr"/>
            <a:endParaRPr lang="en-US" dirty="0"/>
          </a:p>
          <a:p>
            <a:pPr algn="ctr"/>
            <a:r>
              <a:rPr lang="en-US" dirty="0"/>
              <a:t>Tax helper can’t change deposit or contact info</a:t>
            </a:r>
          </a:p>
        </p:txBody>
      </p:sp>
      <p:sp>
        <p:nvSpPr>
          <p:cNvPr id="9" name="Slide Number Placeholder 8">
            <a:extLst>
              <a:ext uri="{FF2B5EF4-FFF2-40B4-BE49-F238E27FC236}">
                <a16:creationId xmlns:a16="http://schemas.microsoft.com/office/drawing/2014/main" id="{2F92297C-7153-0F82-42B1-C791493C725E}"/>
              </a:ext>
            </a:extLst>
          </p:cNvPr>
          <p:cNvSpPr>
            <a:spLocks noGrp="1"/>
          </p:cNvSpPr>
          <p:nvPr>
            <p:ph type="sldNum" sz="quarter" idx="12"/>
          </p:nvPr>
        </p:nvSpPr>
        <p:spPr/>
        <p:txBody>
          <a:bodyPr/>
          <a:lstStyle/>
          <a:p>
            <a:fld id="{70C12960-6E85-460F-B6E3-5B82CB31AF3D}" type="slidenum">
              <a:rPr lang="en-US" smtClean="0"/>
              <a:t>9</a:t>
            </a:fld>
            <a:endParaRPr lang="en-US"/>
          </a:p>
        </p:txBody>
      </p:sp>
      <p:sp>
        <p:nvSpPr>
          <p:cNvPr id="10" name="TextBox 9">
            <a:extLst>
              <a:ext uri="{FF2B5EF4-FFF2-40B4-BE49-F238E27FC236}">
                <a16:creationId xmlns:a16="http://schemas.microsoft.com/office/drawing/2014/main" id="{3C059924-CE5A-2C6C-1170-686F72184D5A}"/>
              </a:ext>
            </a:extLst>
          </p:cNvPr>
          <p:cNvSpPr txBox="1"/>
          <p:nvPr/>
        </p:nvSpPr>
        <p:spPr>
          <a:xfrm>
            <a:off x="1648919" y="1783829"/>
            <a:ext cx="419723" cy="307777"/>
          </a:xfrm>
          <a:prstGeom prst="rect">
            <a:avLst/>
          </a:prstGeom>
          <a:solidFill>
            <a:srgbClr val="4DA82D"/>
          </a:solidFill>
        </p:spPr>
        <p:txBody>
          <a:bodyPr wrap="square" rIns="36000" rtlCol="0">
            <a:spAutoFit/>
          </a:bodyPr>
          <a:lstStyle/>
          <a:p>
            <a:r>
              <a:rPr lang="en-US" sz="1400" dirty="0">
                <a:solidFill>
                  <a:schemeClr val="bg1"/>
                </a:solidFill>
                <a:latin typeface="Arial" panose="020B0604020202020204" pitchFamily="34" charset="0"/>
                <a:cs typeface="Arial" panose="020B0604020202020204" pitchFamily="34" charset="0"/>
              </a:rPr>
              <a:t>TH</a:t>
            </a:r>
          </a:p>
        </p:txBody>
      </p:sp>
      <p:sp>
        <p:nvSpPr>
          <p:cNvPr id="11" name="TextBox 10">
            <a:extLst>
              <a:ext uri="{FF2B5EF4-FFF2-40B4-BE49-F238E27FC236}">
                <a16:creationId xmlns:a16="http://schemas.microsoft.com/office/drawing/2014/main" id="{176AE687-20C3-3CFD-82AB-FD0B5225F20F}"/>
              </a:ext>
            </a:extLst>
          </p:cNvPr>
          <p:cNvSpPr txBox="1"/>
          <p:nvPr/>
        </p:nvSpPr>
        <p:spPr>
          <a:xfrm>
            <a:off x="8531903" y="1336622"/>
            <a:ext cx="419723" cy="307777"/>
          </a:xfrm>
          <a:prstGeom prst="rect">
            <a:avLst/>
          </a:prstGeom>
          <a:solidFill>
            <a:srgbClr val="4DA82D"/>
          </a:solidFill>
        </p:spPr>
        <p:txBody>
          <a:bodyPr wrap="square" rIns="36000" rtlCol="0">
            <a:spAutoFit/>
          </a:bodyPr>
          <a:lstStyle/>
          <a:p>
            <a:r>
              <a:rPr lang="en-US" sz="1400" dirty="0">
                <a:solidFill>
                  <a:schemeClr val="bg1"/>
                </a:solidFill>
                <a:latin typeface="Arial" panose="020B0604020202020204" pitchFamily="34" charset="0"/>
                <a:cs typeface="Arial" panose="020B0604020202020204" pitchFamily="34" charset="0"/>
              </a:rPr>
              <a:t>TH</a:t>
            </a:r>
          </a:p>
        </p:txBody>
      </p:sp>
      <p:sp>
        <p:nvSpPr>
          <p:cNvPr id="13" name="TextBox 12">
            <a:extLst>
              <a:ext uri="{FF2B5EF4-FFF2-40B4-BE49-F238E27FC236}">
                <a16:creationId xmlns:a16="http://schemas.microsoft.com/office/drawing/2014/main" id="{4788544E-FDD7-A56F-925F-D7DC78FD3F49}"/>
              </a:ext>
            </a:extLst>
          </p:cNvPr>
          <p:cNvSpPr txBox="1"/>
          <p:nvPr/>
        </p:nvSpPr>
        <p:spPr>
          <a:xfrm>
            <a:off x="8002250" y="4231389"/>
            <a:ext cx="1080000" cy="338554"/>
          </a:xfrm>
          <a:prstGeom prst="rect">
            <a:avLst/>
          </a:prstGeom>
          <a:solidFill>
            <a:srgbClr val="4DA82D"/>
          </a:solidFill>
        </p:spPr>
        <p:txBody>
          <a:bodyPr wrap="square" lIns="36000" rIns="36000" rtlCol="0">
            <a:spAutoFit/>
          </a:bodyPr>
          <a:lstStyle/>
          <a:p>
            <a:r>
              <a:rPr lang="en-US" sz="1600" dirty="0">
                <a:solidFill>
                  <a:schemeClr val="bg1"/>
                </a:solidFill>
                <a:latin typeface="Arial" panose="020B0604020202020204" pitchFamily="34" charset="0"/>
                <a:cs typeface="Arial" panose="020B0604020202020204" pitchFamily="34" charset="0"/>
              </a:rPr>
              <a:t>Tax Helper</a:t>
            </a:r>
          </a:p>
        </p:txBody>
      </p:sp>
      <p:sp>
        <p:nvSpPr>
          <p:cNvPr id="14" name="TextBox 13">
            <a:extLst>
              <a:ext uri="{FF2B5EF4-FFF2-40B4-BE49-F238E27FC236}">
                <a16:creationId xmlns:a16="http://schemas.microsoft.com/office/drawing/2014/main" id="{F8206D58-DBF8-C63D-92B6-57B38CF31AD1}"/>
              </a:ext>
            </a:extLst>
          </p:cNvPr>
          <p:cNvSpPr txBox="1"/>
          <p:nvPr/>
        </p:nvSpPr>
        <p:spPr>
          <a:xfrm>
            <a:off x="4921771" y="4429677"/>
            <a:ext cx="360000" cy="307777"/>
          </a:xfrm>
          <a:prstGeom prst="rect">
            <a:avLst/>
          </a:prstGeom>
          <a:solidFill>
            <a:srgbClr val="166081"/>
          </a:solidFill>
        </p:spPr>
        <p:txBody>
          <a:bodyPr wrap="square" lIns="36000" rIns="36000" rtlCol="0">
            <a:spAutoFit/>
          </a:bodyPr>
          <a:lstStyle/>
          <a:p>
            <a:r>
              <a:rPr lang="en-US" sz="1400" dirty="0">
                <a:solidFill>
                  <a:schemeClr val="accent1">
                    <a:lumMod val="20000"/>
                    <a:lumOff val="80000"/>
                  </a:schemeClr>
                </a:solidFill>
                <a:latin typeface="Arial" panose="020B0604020202020204" pitchFamily="34" charset="0"/>
                <a:cs typeface="Arial" panose="020B0604020202020204" pitchFamily="34" charset="0"/>
              </a:rPr>
              <a:t>TH</a:t>
            </a:r>
          </a:p>
        </p:txBody>
      </p:sp>
      <p:sp>
        <p:nvSpPr>
          <p:cNvPr id="15" name="Rounded Rectangle 14">
            <a:extLst>
              <a:ext uri="{FF2B5EF4-FFF2-40B4-BE49-F238E27FC236}">
                <a16:creationId xmlns:a16="http://schemas.microsoft.com/office/drawing/2014/main" id="{A28F53FF-D166-6E20-A3EC-347FCF094335}"/>
              </a:ext>
            </a:extLst>
          </p:cNvPr>
          <p:cNvSpPr/>
          <p:nvPr/>
        </p:nvSpPr>
        <p:spPr>
          <a:xfrm>
            <a:off x="4445391" y="3798277"/>
            <a:ext cx="2025747" cy="1308295"/>
          </a:xfrm>
          <a:prstGeom prst="roundRect">
            <a:avLst/>
          </a:prstGeom>
          <a:solidFill>
            <a:srgbClr val="1560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Enters the tax helper’s RepID to give them access</a:t>
            </a:r>
          </a:p>
        </p:txBody>
      </p:sp>
    </p:spTree>
    <p:extLst>
      <p:ext uri="{BB962C8B-B14F-4D97-AF65-F5344CB8AC3E}">
        <p14:creationId xmlns:p14="http://schemas.microsoft.com/office/powerpoint/2010/main" val="73936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1" name="Rectangle 10">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Magnifying glass and question mark">
            <a:extLst>
              <a:ext uri="{FF2B5EF4-FFF2-40B4-BE49-F238E27FC236}">
                <a16:creationId xmlns:a16="http://schemas.microsoft.com/office/drawing/2014/main" id="{537CE119-76B2-6C4C-45AE-DC8DEBABCBBB}"/>
              </a:ext>
            </a:extLst>
          </p:cNvPr>
          <p:cNvPicPr>
            <a:picLocks noChangeAspect="1"/>
          </p:cNvPicPr>
          <p:nvPr/>
        </p:nvPicPr>
        <p:blipFill>
          <a:blip r:embed="rId3"/>
          <a:srcRect/>
          <a:stretch>
            <a:fillRect/>
          </a:stretch>
        </p:blipFill>
        <p:spPr>
          <a:xfrm>
            <a:off x="20" y="10"/>
            <a:ext cx="12191979" cy="6857989"/>
          </a:xfrm>
          <a:prstGeom prst="rect">
            <a:avLst/>
          </a:prstGeom>
        </p:spPr>
      </p:pic>
      <p:sp>
        <p:nvSpPr>
          <p:cNvPr id="13" name="Rectangle 12">
            <a:extLst>
              <a:ext uri="{FF2B5EF4-FFF2-40B4-BE49-F238E27FC236}">
                <a16:creationId xmlns:a16="http://schemas.microsoft.com/office/drawing/2014/main" id="{9E9D00D9-C4F5-471E-BE2C-126CB112A6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 y="0"/>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A97DFF-4DA7-8B87-6F9A-25D81E7FDE7D}"/>
              </a:ext>
            </a:extLst>
          </p:cNvPr>
          <p:cNvSpPr>
            <a:spLocks noGrp="1"/>
          </p:cNvSpPr>
          <p:nvPr>
            <p:ph type="title"/>
          </p:nvPr>
        </p:nvSpPr>
        <p:spPr>
          <a:xfrm>
            <a:off x="596535" y="375453"/>
            <a:ext cx="4284952" cy="3799113"/>
          </a:xfrm>
        </p:spPr>
        <p:txBody>
          <a:bodyPr vert="horz" lIns="91440" tIns="45720" rIns="91440" bIns="45720" rtlCol="0" anchor="t">
            <a:normAutofit/>
          </a:bodyPr>
          <a:lstStyle/>
          <a:p>
            <a:r>
              <a:rPr lang="en-US" sz="5400" b="1" kern="1200" dirty="0">
                <a:solidFill>
                  <a:srgbClr val="FFFFFF"/>
                </a:solidFill>
                <a:latin typeface="+mj-lt"/>
                <a:ea typeface="+mj-ea"/>
                <a:cs typeface="+mj-cs"/>
              </a:rPr>
              <a:t>How do older adults file taxes? </a:t>
            </a:r>
          </a:p>
        </p:txBody>
      </p:sp>
      <p:sp>
        <p:nvSpPr>
          <p:cNvPr id="4" name="Slide Number Placeholder 3">
            <a:extLst>
              <a:ext uri="{FF2B5EF4-FFF2-40B4-BE49-F238E27FC236}">
                <a16:creationId xmlns:a16="http://schemas.microsoft.com/office/drawing/2014/main" id="{9A7AB02D-B126-FC50-61AE-2102D7A79819}"/>
              </a:ext>
            </a:extLst>
          </p:cNvPr>
          <p:cNvSpPr>
            <a:spLocks noGrp="1"/>
          </p:cNvSpPr>
          <p:nvPr>
            <p:ph type="sldNum" sz="quarter" idx="12"/>
          </p:nvPr>
        </p:nvSpPr>
        <p:spPr/>
        <p:txBody>
          <a:bodyPr/>
          <a:lstStyle/>
          <a:p>
            <a:fld id="{70C12960-6E85-460F-B6E3-5B82CB31AF3D}" type="slidenum">
              <a:rPr lang="en-US" smtClean="0"/>
              <a:t>10</a:t>
            </a:fld>
            <a:endParaRPr lang="en-US"/>
          </a:p>
        </p:txBody>
      </p:sp>
      <p:sp>
        <p:nvSpPr>
          <p:cNvPr id="6" name="Title 1">
            <a:extLst>
              <a:ext uri="{FF2B5EF4-FFF2-40B4-BE49-F238E27FC236}">
                <a16:creationId xmlns:a16="http://schemas.microsoft.com/office/drawing/2014/main" id="{F507E62A-EDC4-63AC-95AF-AE9971A22AA6}"/>
              </a:ext>
            </a:extLst>
          </p:cNvPr>
          <p:cNvSpPr txBox="1">
            <a:spLocks/>
          </p:cNvSpPr>
          <p:nvPr/>
        </p:nvSpPr>
        <p:spPr>
          <a:xfrm>
            <a:off x="596535" y="3868616"/>
            <a:ext cx="4383427" cy="2852859"/>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r>
              <a:rPr lang="en-US" sz="5400" dirty="0">
                <a:solidFill>
                  <a:srgbClr val="FFFFFF"/>
                </a:solidFill>
              </a:rPr>
              <a:t>How do informal tax helpers help?</a:t>
            </a:r>
          </a:p>
        </p:txBody>
      </p:sp>
    </p:spTree>
    <p:extLst>
      <p:ext uri="{BB962C8B-B14F-4D97-AF65-F5344CB8AC3E}">
        <p14:creationId xmlns:p14="http://schemas.microsoft.com/office/powerpoint/2010/main" val="4066172684"/>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1C69525-1BE4-4BA0-A23C-3BB6C162E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BC623B-E6D3-3430-A70C-18C4AC49DEB4}"/>
              </a:ext>
            </a:extLst>
          </p:cNvPr>
          <p:cNvSpPr>
            <a:spLocks noGrp="1"/>
          </p:cNvSpPr>
          <p:nvPr>
            <p:ph type="title"/>
          </p:nvPr>
        </p:nvSpPr>
        <p:spPr>
          <a:xfrm>
            <a:off x="640079" y="1371601"/>
            <a:ext cx="10890929" cy="1097280"/>
          </a:xfrm>
        </p:spPr>
        <p:txBody>
          <a:bodyPr>
            <a:normAutofit/>
          </a:bodyPr>
          <a:lstStyle/>
          <a:p>
            <a:r>
              <a:rPr lang="en-US" dirty="0"/>
              <a:t>Interview Study (n = 19)</a:t>
            </a:r>
          </a:p>
        </p:txBody>
      </p:sp>
      <p:cxnSp>
        <p:nvCxnSpPr>
          <p:cNvPr id="18" name="Straight Connector 17">
            <a:extLst>
              <a:ext uri="{FF2B5EF4-FFF2-40B4-BE49-F238E27FC236}">
                <a16:creationId xmlns:a16="http://schemas.microsoft.com/office/drawing/2014/main" id="{B68AF875-C18B-4B48-AE4C-A63FD3CEFB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04CB992C-AFDB-1CEA-6468-EE24BDAD9016}"/>
              </a:ext>
            </a:extLst>
          </p:cNvPr>
          <p:cNvGraphicFramePr>
            <a:graphicFrameLocks noGrp="1"/>
          </p:cNvGraphicFramePr>
          <p:nvPr>
            <p:ph idx="1"/>
            <p:extLst>
              <p:ext uri="{D42A27DB-BD31-4B8C-83A1-F6EECF244321}">
                <p14:modId xmlns:p14="http://schemas.microsoft.com/office/powerpoint/2010/main" val="2611160935"/>
              </p:ext>
            </p:extLst>
          </p:nvPr>
        </p:nvGraphicFramePr>
        <p:xfrm>
          <a:off x="640079" y="2559050"/>
          <a:ext cx="10890929" cy="37388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6AEADF07-ABE9-5FF3-4345-3075C42972C9}"/>
              </a:ext>
            </a:extLst>
          </p:cNvPr>
          <p:cNvSpPr>
            <a:spLocks noGrp="1"/>
          </p:cNvSpPr>
          <p:nvPr>
            <p:ph type="sldNum" sz="quarter" idx="12"/>
          </p:nvPr>
        </p:nvSpPr>
        <p:spPr/>
        <p:txBody>
          <a:bodyPr/>
          <a:lstStyle/>
          <a:p>
            <a:fld id="{70C12960-6E85-460F-B6E3-5B82CB31AF3D}" type="slidenum">
              <a:rPr lang="en-US" smtClean="0"/>
              <a:t>11</a:t>
            </a:fld>
            <a:endParaRPr lang="en-US"/>
          </a:p>
        </p:txBody>
      </p:sp>
    </p:spTree>
    <p:extLst>
      <p:ext uri="{BB962C8B-B14F-4D97-AF65-F5344CB8AC3E}">
        <p14:creationId xmlns:p14="http://schemas.microsoft.com/office/powerpoint/2010/main" val="4290569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64893-EF73-4B3D-C439-9A44DA604061}"/>
              </a:ext>
            </a:extLst>
          </p:cNvPr>
          <p:cNvSpPr>
            <a:spLocks noGrp="1"/>
          </p:cNvSpPr>
          <p:nvPr>
            <p:ph type="title"/>
          </p:nvPr>
        </p:nvSpPr>
        <p:spPr>
          <a:xfrm>
            <a:off x="650535" y="277092"/>
            <a:ext cx="10890929" cy="1097280"/>
          </a:xfrm>
        </p:spPr>
        <p:txBody>
          <a:bodyPr/>
          <a:lstStyle/>
          <a:p>
            <a:r>
              <a:rPr lang="en-US" dirty="0"/>
              <a:t>Results Summary</a:t>
            </a:r>
          </a:p>
        </p:txBody>
      </p:sp>
      <p:sp>
        <p:nvSpPr>
          <p:cNvPr id="3" name="Content Placeholder 2">
            <a:extLst>
              <a:ext uri="{FF2B5EF4-FFF2-40B4-BE49-F238E27FC236}">
                <a16:creationId xmlns:a16="http://schemas.microsoft.com/office/drawing/2014/main" id="{C58217FF-EF85-DAE5-3174-4B5911451CCE}"/>
              </a:ext>
            </a:extLst>
          </p:cNvPr>
          <p:cNvSpPr>
            <a:spLocks noGrp="1"/>
          </p:cNvSpPr>
          <p:nvPr>
            <p:ph idx="1"/>
          </p:nvPr>
        </p:nvSpPr>
        <p:spPr>
          <a:xfrm>
            <a:off x="640080" y="1579419"/>
            <a:ext cx="10890928" cy="4765964"/>
          </a:xfrm>
        </p:spPr>
        <p:txBody>
          <a:bodyPr>
            <a:normAutofit/>
          </a:bodyPr>
          <a:lstStyle/>
          <a:p>
            <a:pPr marL="449263" indent="-449263">
              <a:buFont typeface="System Font Regular"/>
              <a:buChar char="✅"/>
            </a:pPr>
            <a:r>
              <a:rPr lang="en-US" sz="2800" dirty="0"/>
              <a:t>OAs using CVITP very satisfied</a:t>
            </a:r>
          </a:p>
          <a:p>
            <a:pPr marL="449263" indent="-449263">
              <a:buFont typeface="System Font Regular"/>
              <a:buChar char="✅"/>
            </a:pPr>
            <a:r>
              <a:rPr lang="en-US" sz="2800" dirty="0"/>
              <a:t>CVITP volunteers use various secure protocols to get limited CRA access, or file without it</a:t>
            </a:r>
          </a:p>
          <a:p>
            <a:pPr marL="449263" indent="-449263">
              <a:buFont typeface="System Font Regular"/>
              <a:buChar char="✅"/>
            </a:pPr>
            <a:r>
              <a:rPr lang="en-US" sz="2800" dirty="0"/>
              <a:t>OAs doing taxes themselves are satisfied</a:t>
            </a:r>
          </a:p>
          <a:p>
            <a:pPr marL="449263" indent="-449263">
              <a:buFont typeface="System Font Regular"/>
              <a:buChar char="❌"/>
            </a:pPr>
            <a:r>
              <a:rPr lang="en-US" sz="2800" dirty="0"/>
              <a:t>All are frustrated by CRA telephone support – long delays, lack of good answers, etc.</a:t>
            </a:r>
          </a:p>
          <a:p>
            <a:pPr marL="449263" indent="-449263">
              <a:buFont typeface="System Font Regular"/>
              <a:buChar char="❌"/>
            </a:pPr>
            <a:r>
              <a:rPr lang="en-US" sz="2800" dirty="0"/>
              <a:t>Informal Tax Helpers </a:t>
            </a:r>
            <a:r>
              <a:rPr lang="en-US" sz="2800" b="1" dirty="0"/>
              <a:t>don’t know about</a:t>
            </a:r>
            <a:r>
              <a:rPr lang="en-US" sz="2800" dirty="0"/>
              <a:t> and are </a:t>
            </a:r>
            <a:r>
              <a:rPr lang="en-US" sz="2800" b="1" dirty="0"/>
              <a:t>not using </a:t>
            </a:r>
            <a:r>
              <a:rPr lang="en-US" sz="2800" b="1" dirty="0" err="1"/>
              <a:t>RepIDs</a:t>
            </a:r>
            <a:endParaRPr lang="en-US" sz="2800" b="1" dirty="0"/>
          </a:p>
        </p:txBody>
      </p:sp>
      <p:sp>
        <p:nvSpPr>
          <p:cNvPr id="4" name="Slide Number Placeholder 3">
            <a:extLst>
              <a:ext uri="{FF2B5EF4-FFF2-40B4-BE49-F238E27FC236}">
                <a16:creationId xmlns:a16="http://schemas.microsoft.com/office/drawing/2014/main" id="{FA7F14CC-9E02-63C4-DCC6-7209262DC635}"/>
              </a:ext>
            </a:extLst>
          </p:cNvPr>
          <p:cNvSpPr>
            <a:spLocks noGrp="1"/>
          </p:cNvSpPr>
          <p:nvPr>
            <p:ph type="sldNum" sz="quarter" idx="12"/>
          </p:nvPr>
        </p:nvSpPr>
        <p:spPr/>
        <p:txBody>
          <a:bodyPr/>
          <a:lstStyle/>
          <a:p>
            <a:fld id="{70C12960-6E85-460F-B6E3-5B82CB31AF3D}" type="slidenum">
              <a:rPr lang="en-US" smtClean="0"/>
              <a:t>12</a:t>
            </a:fld>
            <a:endParaRPr lang="en-US"/>
          </a:p>
        </p:txBody>
      </p:sp>
    </p:spTree>
    <p:extLst>
      <p:ext uri="{BB962C8B-B14F-4D97-AF65-F5344CB8AC3E}">
        <p14:creationId xmlns:p14="http://schemas.microsoft.com/office/powerpoint/2010/main" val="2174730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4599E7B9-50C5-7986-CB20-9A2D16F0579D}"/>
              </a:ext>
            </a:extLst>
          </p:cNvPr>
          <p:cNvSpPr>
            <a:spLocks noGrp="1"/>
          </p:cNvSpPr>
          <p:nvPr>
            <p:ph idx="1"/>
          </p:nvPr>
        </p:nvSpPr>
        <p:spPr>
          <a:xfrm>
            <a:off x="640080" y="1458686"/>
            <a:ext cx="10890928" cy="4740946"/>
          </a:xfrm>
        </p:spPr>
        <p:txBody>
          <a:bodyPr/>
          <a:lstStyle/>
          <a:p>
            <a:pPr marL="0" indent="0">
              <a:buNone/>
            </a:pPr>
            <a:r>
              <a:rPr lang="en-US" sz="2800" b="1" dirty="0"/>
              <a:t>“Um, </a:t>
            </a:r>
            <a:r>
              <a:rPr lang="en-US" sz="2800" b="1" dirty="0">
                <a:solidFill>
                  <a:schemeClr val="bg2">
                    <a:lumMod val="50000"/>
                  </a:schemeClr>
                </a:solidFill>
              </a:rPr>
              <a:t>I would log into their CRA my service account </a:t>
            </a:r>
            <a:r>
              <a:rPr lang="en-US" sz="2800" b="1" dirty="0"/>
              <a:t>to retrieve their notice of assessment. And </a:t>
            </a:r>
            <a:r>
              <a:rPr lang="en-US" sz="2800" b="1" dirty="0" err="1"/>
              <a:t>WealthSimple</a:t>
            </a:r>
            <a:r>
              <a:rPr lang="en-US" sz="2800" b="1" dirty="0"/>
              <a:t> has like an integrated feature where you can log into the account and then it just pulls like all of the information. I do have like the paper copies of the forms as well, but I kind of use that process to double check and make sure that we have everything.” (Jen – tax helper)</a:t>
            </a:r>
          </a:p>
          <a:p>
            <a:pPr marL="0" indent="0">
              <a:buNone/>
            </a:pPr>
            <a:endParaRPr lang="en-US" dirty="0"/>
          </a:p>
          <a:p>
            <a:pPr marL="0" indent="0">
              <a:buNone/>
            </a:pPr>
            <a:endParaRPr lang="en-US" dirty="0"/>
          </a:p>
        </p:txBody>
      </p:sp>
      <p:sp>
        <p:nvSpPr>
          <p:cNvPr id="8" name="Slide Number Placeholder 7">
            <a:extLst>
              <a:ext uri="{FF2B5EF4-FFF2-40B4-BE49-F238E27FC236}">
                <a16:creationId xmlns:a16="http://schemas.microsoft.com/office/drawing/2014/main" id="{982AB643-B8E2-BAB4-6254-43D4151FAC12}"/>
              </a:ext>
            </a:extLst>
          </p:cNvPr>
          <p:cNvSpPr>
            <a:spLocks noGrp="1"/>
          </p:cNvSpPr>
          <p:nvPr>
            <p:ph type="sldNum" sz="quarter" idx="12"/>
          </p:nvPr>
        </p:nvSpPr>
        <p:spPr/>
        <p:txBody>
          <a:bodyPr/>
          <a:lstStyle/>
          <a:p>
            <a:fld id="{70C12960-6E85-460F-B6E3-5B82CB31AF3D}" type="slidenum">
              <a:rPr lang="en-US" smtClean="0"/>
              <a:t>13</a:t>
            </a:fld>
            <a:endParaRPr lang="en-US"/>
          </a:p>
        </p:txBody>
      </p:sp>
    </p:spTree>
    <p:extLst>
      <p:ext uri="{BB962C8B-B14F-4D97-AF65-F5344CB8AC3E}">
        <p14:creationId xmlns:p14="http://schemas.microsoft.com/office/powerpoint/2010/main" val="3362627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82E7D7-FC7C-CFD6-363A-1643BFAA57C1}"/>
              </a:ext>
            </a:extLst>
          </p:cNvPr>
          <p:cNvSpPr>
            <a:spLocks noGrp="1"/>
          </p:cNvSpPr>
          <p:nvPr>
            <p:ph idx="1"/>
          </p:nvPr>
        </p:nvSpPr>
        <p:spPr>
          <a:xfrm>
            <a:off x="640080" y="1524000"/>
            <a:ext cx="10890928" cy="4675632"/>
          </a:xfrm>
        </p:spPr>
        <p:txBody>
          <a:bodyPr>
            <a:normAutofit/>
          </a:bodyPr>
          <a:lstStyle/>
          <a:p>
            <a:pPr marL="0" indent="0">
              <a:buNone/>
            </a:pPr>
            <a:r>
              <a:rPr lang="en-CA" sz="2400" b="1" dirty="0"/>
              <a:t>‘‘I know that, if you like, go to an accountant or an actual authorized representative to do your forms, they can sort of put in, like, their representative ID and then it can, like, there’s an easy way for them to log in for you. And </a:t>
            </a:r>
            <a:r>
              <a:rPr lang="en-CA" sz="2400" b="1" dirty="0">
                <a:solidFill>
                  <a:schemeClr val="bg2">
                    <a:lumMod val="50000"/>
                  </a:schemeClr>
                </a:solidFill>
              </a:rPr>
              <a:t>I wish there was something similar</a:t>
            </a:r>
            <a:r>
              <a:rPr lang="en-CA" sz="2400" b="1" dirty="0"/>
              <a:t>, but, like, maybe a little bit more informal. </a:t>
            </a:r>
          </a:p>
          <a:p>
            <a:pPr marL="0" indent="0">
              <a:buNone/>
            </a:pPr>
            <a:r>
              <a:rPr lang="en-CA" sz="2400" b="1" dirty="0"/>
              <a:t>Like, I do still think there should be that </a:t>
            </a:r>
            <a:r>
              <a:rPr lang="en-CA" sz="2400" b="1" dirty="0">
                <a:solidFill>
                  <a:schemeClr val="bg2">
                    <a:lumMod val="50000"/>
                  </a:schemeClr>
                </a:solidFill>
              </a:rPr>
              <a:t>accountability</a:t>
            </a:r>
            <a:r>
              <a:rPr lang="en-CA" sz="2400" b="1" dirty="0"/>
              <a:t> of, like, ‘who filled this out?’</a:t>
            </a:r>
          </a:p>
          <a:p>
            <a:pPr marL="0" indent="0">
              <a:buNone/>
            </a:pPr>
            <a:r>
              <a:rPr lang="en-CA" sz="2400" b="1" dirty="0"/>
              <a:t>I wish there was a way to give authorization more informally so that I wasn’t like, ‘hey, give me your phone so I can log in for you and </a:t>
            </a:r>
            <a:r>
              <a:rPr lang="en-CA" sz="2400" b="1" dirty="0">
                <a:solidFill>
                  <a:schemeClr val="bg2">
                    <a:lumMod val="50000"/>
                  </a:schemeClr>
                </a:solidFill>
              </a:rPr>
              <a:t>pretend that I’m you</a:t>
            </a:r>
            <a:r>
              <a:rPr lang="en-CA" sz="2400" b="1" dirty="0"/>
              <a:t>’.’’ </a:t>
            </a:r>
            <a:r>
              <a:rPr lang="en-CA" dirty="0"/>
              <a:t>(Harini – tax helper)</a:t>
            </a:r>
          </a:p>
          <a:p>
            <a:pPr marL="0" indent="0">
              <a:buNone/>
            </a:pPr>
            <a:endParaRPr lang="en-US" dirty="0"/>
          </a:p>
        </p:txBody>
      </p:sp>
      <p:sp>
        <p:nvSpPr>
          <p:cNvPr id="4" name="Slide Number Placeholder 3">
            <a:extLst>
              <a:ext uri="{FF2B5EF4-FFF2-40B4-BE49-F238E27FC236}">
                <a16:creationId xmlns:a16="http://schemas.microsoft.com/office/drawing/2014/main" id="{12BA79F8-E183-F2C9-C2E2-F8BEB9B3AF39}"/>
              </a:ext>
            </a:extLst>
          </p:cNvPr>
          <p:cNvSpPr>
            <a:spLocks noGrp="1"/>
          </p:cNvSpPr>
          <p:nvPr>
            <p:ph type="sldNum" sz="quarter" idx="12"/>
          </p:nvPr>
        </p:nvSpPr>
        <p:spPr/>
        <p:txBody>
          <a:bodyPr/>
          <a:lstStyle/>
          <a:p>
            <a:fld id="{70C12960-6E85-460F-B6E3-5B82CB31AF3D}" type="slidenum">
              <a:rPr lang="en-US" smtClean="0"/>
              <a:t>14</a:t>
            </a:fld>
            <a:endParaRPr lang="en-US"/>
          </a:p>
        </p:txBody>
      </p:sp>
    </p:spTree>
    <p:extLst>
      <p:ext uri="{BB962C8B-B14F-4D97-AF65-F5344CB8AC3E}">
        <p14:creationId xmlns:p14="http://schemas.microsoft.com/office/powerpoint/2010/main" val="4190723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A4A68-2EA5-DC70-04E8-7AACCBA82A21}"/>
              </a:ext>
            </a:extLst>
          </p:cNvPr>
          <p:cNvSpPr>
            <a:spLocks noGrp="1"/>
          </p:cNvSpPr>
          <p:nvPr>
            <p:ph type="title"/>
          </p:nvPr>
        </p:nvSpPr>
        <p:spPr>
          <a:xfrm>
            <a:off x="640079" y="293915"/>
            <a:ext cx="10890929" cy="1097280"/>
          </a:xfrm>
        </p:spPr>
        <p:txBody>
          <a:bodyPr/>
          <a:lstStyle/>
          <a:p>
            <a:r>
              <a:rPr lang="en-US" dirty="0"/>
              <a:t>Takeaways:</a:t>
            </a:r>
          </a:p>
        </p:txBody>
      </p:sp>
      <p:sp>
        <p:nvSpPr>
          <p:cNvPr id="3" name="Content Placeholder 2">
            <a:extLst>
              <a:ext uri="{FF2B5EF4-FFF2-40B4-BE49-F238E27FC236}">
                <a16:creationId xmlns:a16="http://schemas.microsoft.com/office/drawing/2014/main" id="{84EAD493-32C9-8D32-53ED-531EB3592CBD}"/>
              </a:ext>
            </a:extLst>
          </p:cNvPr>
          <p:cNvSpPr>
            <a:spLocks noGrp="1"/>
          </p:cNvSpPr>
          <p:nvPr>
            <p:ph idx="1"/>
          </p:nvPr>
        </p:nvSpPr>
        <p:spPr>
          <a:xfrm>
            <a:off x="640080" y="1391195"/>
            <a:ext cx="10890928" cy="4808437"/>
          </a:xfrm>
        </p:spPr>
        <p:txBody>
          <a:bodyPr>
            <a:normAutofit/>
          </a:bodyPr>
          <a:lstStyle/>
          <a:p>
            <a:r>
              <a:rPr lang="en-US" sz="2400" dirty="0"/>
              <a:t>CVITP volunteers access CRA accounts using secure mechanisms</a:t>
            </a:r>
          </a:p>
          <a:p>
            <a:r>
              <a:rPr lang="en-US" sz="2400" dirty="0"/>
              <a:t>3 million+ Canadians rely on </a:t>
            </a:r>
            <a:r>
              <a:rPr lang="en-US" sz="2400" b="1" dirty="0"/>
              <a:t>informal tax helpers </a:t>
            </a:r>
            <a:r>
              <a:rPr lang="en-US" sz="2400" dirty="0"/>
              <a:t>to do their taxes for them</a:t>
            </a:r>
          </a:p>
          <a:p>
            <a:r>
              <a:rPr lang="en-US" sz="2400" dirty="0"/>
              <a:t>Most informal tax helpers </a:t>
            </a:r>
            <a:r>
              <a:rPr lang="en-US" sz="2400" b="1" dirty="0"/>
              <a:t>do not have </a:t>
            </a:r>
            <a:r>
              <a:rPr lang="en-US" sz="2400" b="1" dirty="0" err="1"/>
              <a:t>RepIDs</a:t>
            </a:r>
            <a:endParaRPr lang="en-US" sz="2400" b="1" dirty="0"/>
          </a:p>
          <a:p>
            <a:r>
              <a:rPr lang="en-US" sz="2400" dirty="0"/>
              <a:t>Tax helpers using older adults’ CRA credentials ⬆︎ risk of financial misconduct</a:t>
            </a:r>
          </a:p>
          <a:p>
            <a:r>
              <a:rPr lang="en-US" sz="3600" b="1" dirty="0"/>
              <a:t>Informal tax helpers should use </a:t>
            </a:r>
            <a:r>
              <a:rPr lang="en-US" sz="3600" b="1" dirty="0" err="1"/>
              <a:t>RepIDs</a:t>
            </a:r>
            <a:endParaRPr lang="en-US" sz="3600" b="1" dirty="0"/>
          </a:p>
          <a:p>
            <a:r>
              <a:rPr lang="en-US" sz="2400" dirty="0"/>
              <a:t>People who get help from friends/family should ask them to get </a:t>
            </a:r>
            <a:r>
              <a:rPr lang="en-US" sz="2400" dirty="0" err="1"/>
              <a:t>RepIDs</a:t>
            </a:r>
            <a:endParaRPr lang="en-US" sz="2400" dirty="0"/>
          </a:p>
          <a:p>
            <a:r>
              <a:rPr lang="en-US" sz="2400" dirty="0"/>
              <a:t>CRA should </a:t>
            </a:r>
            <a:r>
              <a:rPr lang="en-US" sz="2400" b="1" dirty="0"/>
              <a:t>better publicize </a:t>
            </a:r>
            <a:r>
              <a:rPr lang="en-US" sz="2400" dirty="0"/>
              <a:t>(rename?) the </a:t>
            </a:r>
            <a:r>
              <a:rPr lang="en-US" sz="2400" b="1" dirty="0"/>
              <a:t>Represent a Client </a:t>
            </a:r>
            <a:r>
              <a:rPr lang="en-US" sz="2400" dirty="0"/>
              <a:t>system</a:t>
            </a:r>
          </a:p>
        </p:txBody>
      </p:sp>
      <p:sp>
        <p:nvSpPr>
          <p:cNvPr id="4" name="Slide Number Placeholder 3">
            <a:extLst>
              <a:ext uri="{FF2B5EF4-FFF2-40B4-BE49-F238E27FC236}">
                <a16:creationId xmlns:a16="http://schemas.microsoft.com/office/drawing/2014/main" id="{63CC55AA-0B0F-7858-AAAB-06302DBEF0C1}"/>
              </a:ext>
            </a:extLst>
          </p:cNvPr>
          <p:cNvSpPr>
            <a:spLocks noGrp="1"/>
          </p:cNvSpPr>
          <p:nvPr>
            <p:ph type="sldNum" sz="quarter" idx="12"/>
          </p:nvPr>
        </p:nvSpPr>
        <p:spPr/>
        <p:txBody>
          <a:bodyPr/>
          <a:lstStyle/>
          <a:p>
            <a:fld id="{70C12960-6E85-460F-B6E3-5B82CB31AF3D}" type="slidenum">
              <a:rPr lang="en-US" smtClean="0"/>
              <a:t>15</a:t>
            </a:fld>
            <a:endParaRPr lang="en-US"/>
          </a:p>
        </p:txBody>
      </p:sp>
    </p:spTree>
    <p:extLst>
      <p:ext uri="{BB962C8B-B14F-4D97-AF65-F5344CB8AC3E}">
        <p14:creationId xmlns:p14="http://schemas.microsoft.com/office/powerpoint/2010/main" val="2707811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41A62-4F45-F621-0173-13D36E52A2CF}"/>
              </a:ext>
            </a:extLst>
          </p:cNvPr>
          <p:cNvSpPr>
            <a:spLocks noGrp="1"/>
          </p:cNvSpPr>
          <p:nvPr>
            <p:ph type="title"/>
          </p:nvPr>
        </p:nvSpPr>
        <p:spPr>
          <a:xfrm>
            <a:off x="650535" y="320012"/>
            <a:ext cx="10890929" cy="1097280"/>
          </a:xfrm>
        </p:spPr>
        <p:txBody>
          <a:bodyPr/>
          <a:lstStyle/>
          <a:p>
            <a:r>
              <a:rPr lang="en-US" dirty="0"/>
              <a:t>References</a:t>
            </a:r>
          </a:p>
        </p:txBody>
      </p:sp>
      <p:sp>
        <p:nvSpPr>
          <p:cNvPr id="3" name="Content Placeholder 2">
            <a:extLst>
              <a:ext uri="{FF2B5EF4-FFF2-40B4-BE49-F238E27FC236}">
                <a16:creationId xmlns:a16="http://schemas.microsoft.com/office/drawing/2014/main" id="{7C281F61-F571-79D2-979A-B007AC6CB169}"/>
              </a:ext>
            </a:extLst>
          </p:cNvPr>
          <p:cNvSpPr>
            <a:spLocks noGrp="1"/>
          </p:cNvSpPr>
          <p:nvPr>
            <p:ph idx="1"/>
          </p:nvPr>
        </p:nvSpPr>
        <p:spPr>
          <a:xfrm>
            <a:off x="640080" y="1181686"/>
            <a:ext cx="6840374" cy="5539789"/>
          </a:xfrm>
        </p:spPr>
        <p:txBody>
          <a:bodyPr>
            <a:normAutofit fontScale="92500" lnSpcReduction="20000"/>
          </a:bodyPr>
          <a:lstStyle/>
          <a:p>
            <a:pPr marL="320675" indent="-320675">
              <a:buNone/>
            </a:pPr>
            <a:r>
              <a:rPr lang="en-US" sz="1600" dirty="0"/>
              <a:t>Canada Revenue Agency 2022–2023 </a:t>
            </a:r>
            <a:r>
              <a:rPr lang="en-US" sz="1600" dirty="0" err="1"/>
              <a:t>ePayroll</a:t>
            </a:r>
            <a:r>
              <a:rPr lang="en-US" sz="1600" dirty="0"/>
              <a:t> Public Opinion Research. Nanos Research. (Registration Number: POR-135-22) ISBN: 978-0-660-49952-9</a:t>
            </a:r>
          </a:p>
          <a:p>
            <a:pPr marL="320675" indent="-320675">
              <a:buNone/>
            </a:pPr>
            <a:r>
              <a:rPr lang="en-CA" sz="1600" dirty="0"/>
              <a:t>Canada Revenue Agency. (n.d.-b). About Represent a Client. Retrieved November 10, 2024 from https://</a:t>
            </a:r>
            <a:r>
              <a:rPr lang="en-CA" sz="1600" dirty="0" err="1"/>
              <a:t>www.canada.ca</a:t>
            </a:r>
            <a:r>
              <a:rPr lang="en-CA" sz="1600" dirty="0"/>
              <a:t>/</a:t>
            </a:r>
            <a:r>
              <a:rPr lang="en-CA" sz="1600" dirty="0" err="1"/>
              <a:t>en</a:t>
            </a:r>
            <a:r>
              <a:rPr lang="en-CA" sz="1600" dirty="0"/>
              <a:t>/revenue-agency/services/e-services/represent-a-client/about-represent-a-</a:t>
            </a:r>
            <a:r>
              <a:rPr lang="en-CA" sz="1600" dirty="0" err="1"/>
              <a:t>client.html</a:t>
            </a:r>
            <a:endParaRPr lang="en-CA" sz="1600" dirty="0"/>
          </a:p>
          <a:p>
            <a:pPr marL="320675" indent="-320675">
              <a:buNone/>
            </a:pPr>
            <a:r>
              <a:rPr lang="en-CA" sz="1600" dirty="0"/>
              <a:t>Canada Revenue Agency. (n.d.-c). Auto-fill my return. Retrieved November 10, 2024 from https://</a:t>
            </a:r>
            <a:r>
              <a:rPr lang="en-CA" sz="1600" dirty="0" err="1"/>
              <a:t>www.canada.ca</a:t>
            </a:r>
            <a:r>
              <a:rPr lang="en-CA" sz="1600" dirty="0"/>
              <a:t>/</a:t>
            </a:r>
            <a:r>
              <a:rPr lang="en-CA" sz="1600" dirty="0" err="1"/>
              <a:t>en</a:t>
            </a:r>
            <a:r>
              <a:rPr lang="en-CA" sz="1600" dirty="0"/>
              <a:t>/revenue-agency/services/e-services/about-Autofill-</a:t>
            </a:r>
            <a:r>
              <a:rPr lang="en-CA" sz="1600" dirty="0" err="1"/>
              <a:t>return.html</a:t>
            </a:r>
            <a:endParaRPr lang="en-CA" sz="1600" dirty="0"/>
          </a:p>
          <a:p>
            <a:pPr marL="320675" indent="-320675">
              <a:buNone/>
            </a:pPr>
            <a:r>
              <a:rPr lang="en-CA" sz="1600" dirty="0"/>
              <a:t>Canada Revenue Agency. (n.d.-dd). File your taxes online: Understand NET-FILE. Retrieved November 10, 2024 from https://</a:t>
            </a:r>
            <a:r>
              <a:rPr lang="en-CA" sz="1600" dirty="0" err="1"/>
              <a:t>www.canada.ca</a:t>
            </a:r>
            <a:r>
              <a:rPr lang="en-CA" sz="1600" dirty="0"/>
              <a:t>/</a:t>
            </a:r>
            <a:r>
              <a:rPr lang="en-CA" sz="1600" dirty="0" err="1"/>
              <a:t>en</a:t>
            </a:r>
            <a:r>
              <a:rPr lang="en-CA" sz="1600" dirty="0"/>
              <a:t>/revenue-agency/services/e-services/digital-services-individuals/</a:t>
            </a:r>
            <a:r>
              <a:rPr lang="en-CA" sz="1600" dirty="0" err="1"/>
              <a:t>netfile-overview.html</a:t>
            </a:r>
            <a:endParaRPr lang="en-CA" sz="1600" dirty="0"/>
          </a:p>
          <a:p>
            <a:pPr marL="320675" indent="-320675">
              <a:buNone/>
            </a:pPr>
            <a:r>
              <a:rPr lang="en-CA" sz="1600" dirty="0"/>
              <a:t>Canada Revenue Agency. (n.d.-e). About free tax clinics. Retrieved November 10, 2024 from https://</a:t>
            </a:r>
            <a:r>
              <a:rPr lang="en-CA" sz="1600" dirty="0" err="1"/>
              <a:t>www.canada.ca</a:t>
            </a:r>
            <a:r>
              <a:rPr lang="en-CA" sz="1600" dirty="0"/>
              <a:t>/</a:t>
            </a:r>
            <a:r>
              <a:rPr lang="en-CA" sz="1600" dirty="0" err="1"/>
              <a:t>en</a:t>
            </a:r>
            <a:r>
              <a:rPr lang="en-CA" sz="1600" dirty="0"/>
              <a:t>/revenue-agency/services/tax/individuals/community-volunteer-income-tax-</a:t>
            </a:r>
            <a:r>
              <a:rPr lang="en-CA" sz="1600" dirty="0" err="1"/>
              <a:t>program.html</a:t>
            </a:r>
            <a:endParaRPr lang="en-US" sz="1600" dirty="0"/>
          </a:p>
          <a:p>
            <a:pPr marL="320675" indent="-320675">
              <a:buNone/>
            </a:pPr>
            <a:r>
              <a:rPr lang="en-CA" sz="1600" dirty="0"/>
              <a:t>Petit, G., </a:t>
            </a:r>
            <a:r>
              <a:rPr lang="en-CA" sz="1600" dirty="0" err="1"/>
              <a:t>Tedds</a:t>
            </a:r>
            <a:r>
              <a:rPr lang="en-CA" sz="1600" dirty="0"/>
              <a:t>, L. M., Green, D., &amp; Kesselman, J. R. (2021). Re-envisaging the Canada revenue agency—From tax collector to benefit delivery agent. Canadian Tax Journal, 69, 99.</a:t>
            </a:r>
          </a:p>
          <a:p>
            <a:pPr marL="0" indent="0">
              <a:buNone/>
            </a:pPr>
            <a:endParaRPr lang="en-US" sz="1600" dirty="0"/>
          </a:p>
          <a:p>
            <a:pPr marL="0" indent="0">
              <a:buNone/>
            </a:pPr>
            <a:endParaRPr lang="en-US" sz="1600" dirty="0"/>
          </a:p>
          <a:p>
            <a:endParaRPr lang="en-US" sz="1600" dirty="0"/>
          </a:p>
        </p:txBody>
      </p:sp>
      <p:sp>
        <p:nvSpPr>
          <p:cNvPr id="4" name="TextBox 3">
            <a:extLst>
              <a:ext uri="{FF2B5EF4-FFF2-40B4-BE49-F238E27FC236}">
                <a16:creationId xmlns:a16="http://schemas.microsoft.com/office/drawing/2014/main" id="{293FCFAB-787B-91D2-EA26-4D841375127F}"/>
              </a:ext>
            </a:extLst>
          </p:cNvPr>
          <p:cNvSpPr txBox="1"/>
          <p:nvPr/>
        </p:nvSpPr>
        <p:spPr>
          <a:xfrm>
            <a:off x="7705537" y="2176341"/>
            <a:ext cx="4304714" cy="3416320"/>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CA" sz="2400" dirty="0">
                <a:solidFill>
                  <a:schemeClr val="tx2">
                    <a:lumMod val="50000"/>
                  </a:schemeClr>
                </a:solidFill>
              </a:rPr>
              <a:t>Wiebe L, Havens Z, Khan M, Latulipe C. </a:t>
            </a:r>
          </a:p>
          <a:p>
            <a:r>
              <a:rPr lang="en-CA" sz="2400" b="1" dirty="0">
                <a:solidFill>
                  <a:schemeClr val="tx2">
                    <a:lumMod val="50000"/>
                  </a:schemeClr>
                </a:solidFill>
              </a:rPr>
              <a:t>Older Adults and Tax Delegation in Canada: A Sociotechnical Analysis. </a:t>
            </a:r>
          </a:p>
          <a:p>
            <a:r>
              <a:rPr lang="en-CA" sz="2400" i="1" dirty="0">
                <a:solidFill>
                  <a:schemeClr val="tx2">
                    <a:lumMod val="50000"/>
                  </a:schemeClr>
                </a:solidFill>
              </a:rPr>
              <a:t>Canadian Journal on Aging / La Revue canadienne du </a:t>
            </a:r>
            <a:r>
              <a:rPr lang="en-CA" sz="2400" i="1" dirty="0" err="1">
                <a:solidFill>
                  <a:schemeClr val="tx2">
                    <a:lumMod val="50000"/>
                  </a:schemeClr>
                </a:solidFill>
              </a:rPr>
              <a:t>vieillissement</a:t>
            </a:r>
            <a:r>
              <a:rPr lang="en-CA" sz="2400" dirty="0">
                <a:solidFill>
                  <a:schemeClr val="tx2">
                    <a:lumMod val="50000"/>
                  </a:schemeClr>
                </a:solidFill>
              </a:rPr>
              <a:t>. </a:t>
            </a:r>
          </a:p>
          <a:p>
            <a:r>
              <a:rPr lang="en-CA" sz="2400" dirty="0">
                <a:solidFill>
                  <a:schemeClr val="tx2">
                    <a:lumMod val="50000"/>
                  </a:schemeClr>
                </a:solidFill>
              </a:rPr>
              <a:t>2026;45(1):103-116. </a:t>
            </a:r>
            <a:endParaRPr lang="en-US" sz="2400" dirty="0">
              <a:solidFill>
                <a:schemeClr val="tx2">
                  <a:lumMod val="50000"/>
                </a:schemeClr>
              </a:solidFill>
            </a:endParaRPr>
          </a:p>
        </p:txBody>
      </p:sp>
      <p:sp>
        <p:nvSpPr>
          <p:cNvPr id="6" name="Slide Number Placeholder 5">
            <a:extLst>
              <a:ext uri="{FF2B5EF4-FFF2-40B4-BE49-F238E27FC236}">
                <a16:creationId xmlns:a16="http://schemas.microsoft.com/office/drawing/2014/main" id="{AB9B39F0-021D-CE53-5ECA-BBF63FBBF5CD}"/>
              </a:ext>
            </a:extLst>
          </p:cNvPr>
          <p:cNvSpPr>
            <a:spLocks noGrp="1"/>
          </p:cNvSpPr>
          <p:nvPr>
            <p:ph type="sldNum" sz="quarter" idx="12"/>
          </p:nvPr>
        </p:nvSpPr>
        <p:spPr/>
        <p:txBody>
          <a:bodyPr/>
          <a:lstStyle/>
          <a:p>
            <a:fld id="{70C12960-6E85-460F-B6E3-5B82CB31AF3D}" type="slidenum">
              <a:rPr lang="en-US" smtClean="0"/>
              <a:t>16</a:t>
            </a:fld>
            <a:endParaRPr lang="en-US"/>
          </a:p>
        </p:txBody>
      </p:sp>
    </p:spTree>
    <p:extLst>
      <p:ext uri="{BB962C8B-B14F-4D97-AF65-F5344CB8AC3E}">
        <p14:creationId xmlns:p14="http://schemas.microsoft.com/office/powerpoint/2010/main" val="36445722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1" name="Rectangle 10">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87CEA073-8606-E1E8-C6E8-BDDC28E53F7B}"/>
              </a:ext>
            </a:extLst>
          </p:cNvPr>
          <p:cNvSpPr>
            <a:spLocks noGrp="1"/>
          </p:cNvSpPr>
          <p:nvPr>
            <p:ph type="title"/>
          </p:nvPr>
        </p:nvSpPr>
        <p:spPr>
          <a:xfrm>
            <a:off x="574400" y="336344"/>
            <a:ext cx="4053018" cy="3505057"/>
          </a:xfrm>
        </p:spPr>
        <p:txBody>
          <a:bodyPr vert="horz" lIns="91440" tIns="45720" rIns="91440" bIns="45720" rtlCol="0" anchor="t">
            <a:normAutofit/>
          </a:bodyPr>
          <a:lstStyle/>
          <a:p>
            <a:r>
              <a:rPr lang="en-US" sz="5200" b="1" kern="1200" dirty="0">
                <a:solidFill>
                  <a:schemeClr val="tx1"/>
                </a:solidFill>
                <a:latin typeface="+mj-lt"/>
                <a:ea typeface="+mj-ea"/>
                <a:cs typeface="+mj-cs"/>
              </a:rPr>
              <a:t>Questions?</a:t>
            </a:r>
          </a:p>
        </p:txBody>
      </p:sp>
      <p:pic>
        <p:nvPicPr>
          <p:cNvPr id="4" name="Content Placeholder 3">
            <a:extLst>
              <a:ext uri="{FF2B5EF4-FFF2-40B4-BE49-F238E27FC236}">
                <a16:creationId xmlns:a16="http://schemas.microsoft.com/office/drawing/2014/main" id="{4BE00BF0-A32C-C0BE-33C1-74564D66162A}"/>
              </a:ext>
            </a:extLst>
          </p:cNvPr>
          <p:cNvPicPr>
            <a:picLocks noGrp="1" noChangeAspect="1"/>
          </p:cNvPicPr>
          <p:nvPr>
            <p:ph idx="1"/>
          </p:nvPr>
        </p:nvPicPr>
        <p:blipFill>
          <a:blip r:embed="rId3"/>
          <a:srcRect r="3" b="6954"/>
          <a:stretch>
            <a:fillRect/>
          </a:stretch>
        </p:blipFill>
        <p:spPr>
          <a:xfrm>
            <a:off x="4766250" y="339159"/>
            <a:ext cx="6973019" cy="5596128"/>
          </a:xfrm>
          <a:prstGeom prst="rect">
            <a:avLst/>
          </a:prstGeom>
          <a:ln>
            <a:noFill/>
          </a:ln>
          <a:effectLst>
            <a:outerShdw blurRad="292100" dist="139700" dir="2700000" algn="tl" rotWithShape="0">
              <a:srgbClr val="333333">
                <a:alpha val="65000"/>
              </a:srgbClr>
            </a:outerShdw>
          </a:effectLst>
        </p:spPr>
      </p:pic>
      <p:cxnSp>
        <p:nvCxnSpPr>
          <p:cNvPr id="13" name="Straight Connector 12">
            <a:extLst>
              <a:ext uri="{FF2B5EF4-FFF2-40B4-BE49-F238E27FC236}">
                <a16:creationId xmlns:a16="http://schemas.microsoft.com/office/drawing/2014/main" id="{7CC73A33-65FF-41A9-A3B0-006753CD1028}"/>
              </a:ext>
              <a:ext uri="{C183D7F6-B498-43B3-948B-1728B52AA6E4}">
                <adec:decorative xmlns:adec="http://schemas.microsoft.com/office/drawing/2017/decorative" val="1"/>
              </a:ext>
            </a:extLst>
          </p:cNvPr>
          <p:cNvCxnSpPr>
            <a:cxnSpLocks noChangeAspect="1"/>
          </p:cNvCxnSpPr>
          <p:nvPr>
            <p:extLst>
              <p:ext uri="{386F3935-93C4-4BCD-93E2-E3B085C9AB24}">
                <p16:designElem xmlns:p16="http://schemas.microsoft.com/office/powerpoint/2015/main" val="1"/>
              </p:ext>
            </p:extLst>
          </p:nvPr>
        </p:nvCxnSpPr>
        <p:spPr>
          <a:xfrm flipH="1">
            <a:off x="4483865" y="6274446"/>
            <a:ext cx="770813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DCAA741-42CB-CA28-13D7-201D97D1070E}"/>
              </a:ext>
            </a:extLst>
          </p:cNvPr>
          <p:cNvSpPr txBox="1"/>
          <p:nvPr/>
        </p:nvSpPr>
        <p:spPr>
          <a:xfrm>
            <a:off x="347016" y="5525824"/>
            <a:ext cx="4179053" cy="461665"/>
          </a:xfrm>
          <a:prstGeom prst="rect">
            <a:avLst/>
          </a:prstGeom>
          <a:noFill/>
        </p:spPr>
        <p:txBody>
          <a:bodyPr wrap="square" rtlCol="0">
            <a:spAutoFit/>
          </a:bodyPr>
          <a:lstStyle/>
          <a:p>
            <a:r>
              <a:rPr lang="en-US" sz="2400" dirty="0" err="1"/>
              <a:t>celine.latulipe@umanitoba.ca</a:t>
            </a:r>
            <a:endParaRPr lang="en-US" sz="2400" dirty="0"/>
          </a:p>
        </p:txBody>
      </p:sp>
      <p:sp>
        <p:nvSpPr>
          <p:cNvPr id="8" name="Slide Number Placeholder 7">
            <a:extLst>
              <a:ext uri="{FF2B5EF4-FFF2-40B4-BE49-F238E27FC236}">
                <a16:creationId xmlns:a16="http://schemas.microsoft.com/office/drawing/2014/main" id="{22796E05-D13E-B593-C694-DD7E6936FEA5}"/>
              </a:ext>
            </a:extLst>
          </p:cNvPr>
          <p:cNvSpPr>
            <a:spLocks noGrp="1"/>
          </p:cNvSpPr>
          <p:nvPr>
            <p:ph type="sldNum" sz="quarter" idx="12"/>
          </p:nvPr>
        </p:nvSpPr>
        <p:spPr/>
        <p:txBody>
          <a:bodyPr/>
          <a:lstStyle/>
          <a:p>
            <a:fld id="{70C12960-6E85-460F-B6E3-5B82CB31AF3D}" type="slidenum">
              <a:rPr lang="en-US" smtClean="0"/>
              <a:t>17</a:t>
            </a:fld>
            <a:endParaRPr lang="en-US"/>
          </a:p>
        </p:txBody>
      </p:sp>
      <p:pic>
        <p:nvPicPr>
          <p:cNvPr id="14" name="Picture 13">
            <a:extLst>
              <a:ext uri="{FF2B5EF4-FFF2-40B4-BE49-F238E27FC236}">
                <a16:creationId xmlns:a16="http://schemas.microsoft.com/office/drawing/2014/main" id="{BD4E875C-89C5-02EA-E3F1-BCB8F65E9535}"/>
              </a:ext>
            </a:extLst>
          </p:cNvPr>
          <p:cNvPicPr>
            <a:picLocks noChangeAspect="1"/>
          </p:cNvPicPr>
          <p:nvPr/>
        </p:nvPicPr>
        <p:blipFill>
          <a:blip r:embed="rId4"/>
          <a:stretch>
            <a:fillRect/>
          </a:stretch>
        </p:blipFill>
        <p:spPr>
          <a:xfrm>
            <a:off x="574400" y="1588934"/>
            <a:ext cx="3608363" cy="3608363"/>
          </a:xfrm>
          <a:prstGeom prst="rect">
            <a:avLst/>
          </a:prstGeom>
        </p:spPr>
      </p:pic>
    </p:spTree>
    <p:extLst>
      <p:ext uri="{BB962C8B-B14F-4D97-AF65-F5344CB8AC3E}">
        <p14:creationId xmlns:p14="http://schemas.microsoft.com/office/powerpoint/2010/main" val="26684938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A9AFE8-B158-306E-5779-7C4996D3F83D}"/>
              </a:ext>
            </a:extLst>
          </p:cNvPr>
          <p:cNvSpPr>
            <a:spLocks/>
          </p:cNvSpPr>
          <p:nvPr>
            <p:ph idx="1"/>
          </p:nvPr>
        </p:nvSpPr>
        <p:spPr>
          <a:xfrm>
            <a:off x="444111" y="491766"/>
            <a:ext cx="11207957" cy="5974348"/>
          </a:xfrm>
          <a:solidFill>
            <a:schemeClr val="bg1"/>
          </a:solidFill>
        </p:spPr>
        <p:txBody>
          <a:bodyPr>
            <a:noAutofit/>
          </a:bodyPr>
          <a:lstStyle/>
          <a:p>
            <a:pPr marL="0" indent="0">
              <a:buNone/>
            </a:pPr>
            <a:r>
              <a:rPr lang="en-US" sz="2200" dirty="0"/>
              <a:t>Arthur is a retired auto mechanic who spends a lot of time puttering around in his garden and his garage. He’s not into technology and has never really been a big numbers person. Arthur has typically gone to H&amp;R Block to get his taxes done. But Arthur’s grandson, Tom, who is a business major in college and very tech savvy, offers to take over and file Arthur’s taxes for him. Tom tells Arthur he can do everything quickly and easily with his tax software and it will be free. </a:t>
            </a:r>
          </a:p>
          <a:p>
            <a:pPr marL="0" indent="0">
              <a:buNone/>
            </a:pPr>
            <a:r>
              <a:rPr lang="en-US" sz="2200" dirty="0"/>
              <a:t>Tom asks Arthur for his CRA login credentials so that he can access Arthur’s tax forms.</a:t>
            </a:r>
          </a:p>
          <a:p>
            <a:pPr marL="0" indent="0">
              <a:buNone/>
            </a:pPr>
            <a:r>
              <a:rPr lang="en-US" sz="2200" dirty="0"/>
              <a:t>Tom uses Arthur’s CRA credentials to log in to his CRA My Account and file Arthur’s taxes. But while in there, he also applies for benefits that Arthur doesn’t  qualify for and changes the email and postal mailing address and bank auto-deposit details in the CRA account so that the notice of assessments are mailed to Tom and the tax refund and (illicit) benefits go to his bank account. Tom creates a fake Notice of Assessment with a smaller refund amount and gives the smaller amount and fake </a:t>
            </a:r>
            <a:r>
              <a:rPr lang="en-US" sz="2200" dirty="0" err="1"/>
              <a:t>NoA</a:t>
            </a:r>
            <a:r>
              <a:rPr lang="en-US" sz="2200" dirty="0"/>
              <a:t> to Arthur.</a:t>
            </a:r>
          </a:p>
        </p:txBody>
      </p:sp>
      <p:sp>
        <p:nvSpPr>
          <p:cNvPr id="6" name="Slide Number Placeholder 5">
            <a:extLst>
              <a:ext uri="{FF2B5EF4-FFF2-40B4-BE49-F238E27FC236}">
                <a16:creationId xmlns:a16="http://schemas.microsoft.com/office/drawing/2014/main" id="{02174C4F-5174-3A44-0EB8-6757BDA65ABB}"/>
              </a:ext>
            </a:extLst>
          </p:cNvPr>
          <p:cNvSpPr>
            <a:spLocks noGrp="1"/>
          </p:cNvSpPr>
          <p:nvPr>
            <p:ph type="sldNum" sz="quarter" idx="12"/>
          </p:nvPr>
        </p:nvSpPr>
        <p:spPr/>
        <p:txBody>
          <a:bodyPr/>
          <a:lstStyle/>
          <a:p>
            <a:fld id="{70C12960-6E85-460F-B6E3-5B82CB31AF3D}" type="slidenum">
              <a:rPr lang="en-US" smtClean="0"/>
              <a:t>18</a:t>
            </a:fld>
            <a:endParaRPr lang="en-US"/>
          </a:p>
        </p:txBody>
      </p:sp>
    </p:spTree>
    <p:extLst>
      <p:ext uri="{BB962C8B-B14F-4D97-AF65-F5344CB8AC3E}">
        <p14:creationId xmlns:p14="http://schemas.microsoft.com/office/powerpoint/2010/main" val="21989907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A diagram of a company&#10;&#10;Description automatically generated">
            <a:extLst>
              <a:ext uri="{FF2B5EF4-FFF2-40B4-BE49-F238E27FC236}">
                <a16:creationId xmlns:a16="http://schemas.microsoft.com/office/drawing/2014/main" id="{3DFA86A4-A768-1138-D253-86F52A37BF30}"/>
              </a:ext>
            </a:extLst>
          </p:cNvPr>
          <p:cNvPicPr>
            <a:picLocks noChangeAspect="1"/>
          </p:cNvPicPr>
          <p:nvPr/>
        </p:nvPicPr>
        <p:blipFill>
          <a:blip r:embed="rId2"/>
          <a:srcRect t="11756"/>
          <a:stretch>
            <a:fillRect/>
          </a:stretch>
        </p:blipFill>
        <p:spPr>
          <a:xfrm>
            <a:off x="663444" y="1027134"/>
            <a:ext cx="10766556" cy="5609193"/>
          </a:xfrm>
          <a:prstGeom prst="rect">
            <a:avLst/>
          </a:prstGeom>
          <a:ln>
            <a:noFill/>
          </a:ln>
        </p:spPr>
      </p:pic>
      <p:sp>
        <p:nvSpPr>
          <p:cNvPr id="5" name="Rectangle 4">
            <a:extLst>
              <a:ext uri="{FF2B5EF4-FFF2-40B4-BE49-F238E27FC236}">
                <a16:creationId xmlns:a16="http://schemas.microsoft.com/office/drawing/2014/main" id="{99F62D62-583D-7268-109C-2DA4AEBD39FB}"/>
              </a:ext>
            </a:extLst>
          </p:cNvPr>
          <p:cNvSpPr/>
          <p:nvPr/>
        </p:nvSpPr>
        <p:spPr>
          <a:xfrm>
            <a:off x="663444" y="5551006"/>
            <a:ext cx="4784943" cy="102713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F6E94BA-E56E-68A0-A3A8-2CAFE3458E14}"/>
              </a:ext>
            </a:extLst>
          </p:cNvPr>
          <p:cNvSpPr txBox="1"/>
          <p:nvPr/>
        </p:nvSpPr>
        <p:spPr>
          <a:xfrm>
            <a:off x="1052186" y="507282"/>
            <a:ext cx="10377814" cy="461665"/>
          </a:xfrm>
          <a:prstGeom prst="rect">
            <a:avLst/>
          </a:prstGeom>
          <a:noFill/>
        </p:spPr>
        <p:txBody>
          <a:bodyPr wrap="square" rtlCol="0">
            <a:spAutoFit/>
          </a:bodyPr>
          <a:lstStyle/>
          <a:p>
            <a:pPr marL="1828800" indent="-1828800"/>
            <a:r>
              <a:rPr lang="en-US" sz="2400" b="1" dirty="0"/>
              <a:t>Close Other Uploads Signed Authorization from Older Adult</a:t>
            </a:r>
          </a:p>
        </p:txBody>
      </p:sp>
      <p:sp>
        <p:nvSpPr>
          <p:cNvPr id="7" name="Oval 6">
            <a:extLst>
              <a:ext uri="{FF2B5EF4-FFF2-40B4-BE49-F238E27FC236}">
                <a16:creationId xmlns:a16="http://schemas.microsoft.com/office/drawing/2014/main" id="{58930A8E-C27E-89FD-CE4D-E97D8ECD197D}"/>
              </a:ext>
            </a:extLst>
          </p:cNvPr>
          <p:cNvSpPr/>
          <p:nvPr/>
        </p:nvSpPr>
        <p:spPr>
          <a:xfrm>
            <a:off x="4003964" y="4153594"/>
            <a:ext cx="3228109" cy="2424546"/>
          </a:xfrm>
          <a:prstGeom prst="ellipse">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CRA knows RepID filed on behalf of OA</a:t>
            </a:r>
          </a:p>
          <a:p>
            <a:pPr algn="ctr"/>
            <a:endParaRPr lang="en-US" dirty="0"/>
          </a:p>
          <a:p>
            <a:pPr algn="ctr"/>
            <a:r>
              <a:rPr lang="en-US" dirty="0"/>
              <a:t>Close other can’t change deposit or contact info</a:t>
            </a:r>
          </a:p>
        </p:txBody>
      </p:sp>
      <p:sp>
        <p:nvSpPr>
          <p:cNvPr id="8" name="Slide Number Placeholder 7">
            <a:extLst>
              <a:ext uri="{FF2B5EF4-FFF2-40B4-BE49-F238E27FC236}">
                <a16:creationId xmlns:a16="http://schemas.microsoft.com/office/drawing/2014/main" id="{77C36A92-10D2-0EE8-C9D0-9192115CC5C2}"/>
              </a:ext>
            </a:extLst>
          </p:cNvPr>
          <p:cNvSpPr>
            <a:spLocks noGrp="1"/>
          </p:cNvSpPr>
          <p:nvPr>
            <p:ph type="sldNum" sz="quarter" idx="12"/>
          </p:nvPr>
        </p:nvSpPr>
        <p:spPr/>
        <p:txBody>
          <a:bodyPr/>
          <a:lstStyle/>
          <a:p>
            <a:fld id="{70C12960-6E85-460F-B6E3-5B82CB31AF3D}" type="slidenum">
              <a:rPr lang="en-US" smtClean="0"/>
              <a:t>19</a:t>
            </a:fld>
            <a:endParaRPr lang="en-US"/>
          </a:p>
        </p:txBody>
      </p:sp>
    </p:spTree>
    <p:extLst>
      <p:ext uri="{BB962C8B-B14F-4D97-AF65-F5344CB8AC3E}">
        <p14:creationId xmlns:p14="http://schemas.microsoft.com/office/powerpoint/2010/main" val="1932818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descr="A diagram of a company's account&#10;&#10;Description automatically generated with medium confidence">
            <a:extLst>
              <a:ext uri="{FF2B5EF4-FFF2-40B4-BE49-F238E27FC236}">
                <a16:creationId xmlns:a16="http://schemas.microsoft.com/office/drawing/2014/main" id="{0F8C02A5-9DB5-E732-2A35-7F473A60CD8D}"/>
              </a:ext>
            </a:extLst>
          </p:cNvPr>
          <p:cNvPicPr>
            <a:picLocks noChangeAspect="1"/>
          </p:cNvPicPr>
          <p:nvPr/>
        </p:nvPicPr>
        <p:blipFill>
          <a:blip r:embed="rId3" cstate="print">
            <a:extLst>
              <a:ext uri="{28A0092B-C50C-407E-A947-70E740481C1C}">
                <a14:useLocalDpi xmlns:a14="http://schemas.microsoft.com/office/drawing/2010/main" val="0"/>
              </a:ext>
            </a:extLst>
          </a:blip>
          <a:srcRect t="11321"/>
          <a:stretch>
            <a:fillRect/>
          </a:stretch>
        </p:blipFill>
        <p:spPr>
          <a:xfrm>
            <a:off x="408916" y="865341"/>
            <a:ext cx="11242755" cy="5622764"/>
          </a:xfrm>
          <a:prstGeom prst="rect">
            <a:avLst/>
          </a:prstGeom>
          <a:ln>
            <a:noFill/>
          </a:ln>
        </p:spPr>
      </p:pic>
      <p:sp>
        <p:nvSpPr>
          <p:cNvPr id="3" name="Rectangle 2">
            <a:extLst>
              <a:ext uri="{FF2B5EF4-FFF2-40B4-BE49-F238E27FC236}">
                <a16:creationId xmlns:a16="http://schemas.microsoft.com/office/drawing/2014/main" id="{3471275D-7AB5-43CE-68F1-FF811061EE89}"/>
              </a:ext>
            </a:extLst>
          </p:cNvPr>
          <p:cNvSpPr/>
          <p:nvPr/>
        </p:nvSpPr>
        <p:spPr>
          <a:xfrm>
            <a:off x="300624" y="5609193"/>
            <a:ext cx="4784943" cy="102713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9587879-2ED3-617D-F381-FE2B125B83B3}"/>
              </a:ext>
            </a:extLst>
          </p:cNvPr>
          <p:cNvSpPr txBox="1"/>
          <p:nvPr/>
        </p:nvSpPr>
        <p:spPr>
          <a:xfrm>
            <a:off x="841387" y="403676"/>
            <a:ext cx="10377814" cy="461665"/>
          </a:xfrm>
          <a:prstGeom prst="rect">
            <a:avLst/>
          </a:prstGeom>
          <a:noFill/>
        </p:spPr>
        <p:txBody>
          <a:bodyPr wrap="square" rtlCol="0">
            <a:spAutoFit/>
          </a:bodyPr>
          <a:lstStyle/>
          <a:p>
            <a:pPr marL="1828800" indent="-1828800"/>
            <a:r>
              <a:rPr lang="en-US" sz="2400" b="1" dirty="0"/>
              <a:t>Workflow 3b: Close Other Requests Authorization from Older Adult</a:t>
            </a:r>
          </a:p>
        </p:txBody>
      </p:sp>
      <p:sp>
        <p:nvSpPr>
          <p:cNvPr id="5" name="Oval 4">
            <a:extLst>
              <a:ext uri="{FF2B5EF4-FFF2-40B4-BE49-F238E27FC236}">
                <a16:creationId xmlns:a16="http://schemas.microsoft.com/office/drawing/2014/main" id="{EBDE1335-D1F3-504F-0091-C024318260C4}"/>
              </a:ext>
            </a:extLst>
          </p:cNvPr>
          <p:cNvSpPr/>
          <p:nvPr/>
        </p:nvSpPr>
        <p:spPr>
          <a:xfrm>
            <a:off x="1717964" y="4396920"/>
            <a:ext cx="3228109" cy="2424546"/>
          </a:xfrm>
          <a:prstGeom prst="ellipse">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CRA knows RepID filed on behalf of OA</a:t>
            </a:r>
          </a:p>
          <a:p>
            <a:pPr algn="ctr"/>
            <a:endParaRPr lang="en-US" dirty="0"/>
          </a:p>
          <a:p>
            <a:pPr algn="ctr"/>
            <a:r>
              <a:rPr lang="en-US" dirty="0"/>
              <a:t>Close other can’t change deposit or contact info</a:t>
            </a:r>
          </a:p>
        </p:txBody>
      </p:sp>
      <p:sp>
        <p:nvSpPr>
          <p:cNvPr id="6" name="Slide Number Placeholder 5">
            <a:extLst>
              <a:ext uri="{FF2B5EF4-FFF2-40B4-BE49-F238E27FC236}">
                <a16:creationId xmlns:a16="http://schemas.microsoft.com/office/drawing/2014/main" id="{A5AC11F1-14F8-2FAA-3D85-0A8B02BD04DD}"/>
              </a:ext>
            </a:extLst>
          </p:cNvPr>
          <p:cNvSpPr>
            <a:spLocks noGrp="1"/>
          </p:cNvSpPr>
          <p:nvPr>
            <p:ph type="sldNum" sz="quarter" idx="12"/>
          </p:nvPr>
        </p:nvSpPr>
        <p:spPr/>
        <p:txBody>
          <a:bodyPr/>
          <a:lstStyle/>
          <a:p>
            <a:fld id="{70C12960-6E85-460F-B6E3-5B82CB31AF3D}" type="slidenum">
              <a:rPr lang="en-US" smtClean="0"/>
              <a:t>20</a:t>
            </a:fld>
            <a:endParaRPr lang="en-US"/>
          </a:p>
        </p:txBody>
      </p:sp>
    </p:spTree>
    <p:extLst>
      <p:ext uri="{BB962C8B-B14F-4D97-AF65-F5344CB8AC3E}">
        <p14:creationId xmlns:p14="http://schemas.microsoft.com/office/powerpoint/2010/main" val="720387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50A9F3-B790-D847-12B1-C33B797BBDC4}"/>
              </a:ext>
            </a:extLst>
          </p:cNvPr>
          <p:cNvSpPr>
            <a:spLocks noGrp="1"/>
          </p:cNvSpPr>
          <p:nvPr>
            <p:ph idx="1"/>
          </p:nvPr>
        </p:nvSpPr>
        <p:spPr>
          <a:xfrm>
            <a:off x="640080" y="1436914"/>
            <a:ext cx="10890928" cy="4762718"/>
          </a:xfrm>
        </p:spPr>
        <p:txBody>
          <a:bodyPr>
            <a:normAutofit/>
          </a:bodyPr>
          <a:lstStyle/>
          <a:p>
            <a:pPr marL="0" indent="0">
              <a:buNone/>
            </a:pPr>
            <a:r>
              <a:rPr lang="en-US" sz="2800" b="1" dirty="0"/>
              <a:t>…this is my 1st year doing it, and it was very confusing about what was the right way to do things…I basically filed her taxes like as if I was her, right, not as a representative. I don’t think that’s completely legal. I don’t think it’s completely illegal, right, like she was there the whole time. And like, there’s these weird gray areas, and like, there’s so many edge cases. (Darren – tax helper)</a:t>
            </a:r>
          </a:p>
        </p:txBody>
      </p:sp>
      <p:sp>
        <p:nvSpPr>
          <p:cNvPr id="4" name="Slide Number Placeholder 3">
            <a:extLst>
              <a:ext uri="{FF2B5EF4-FFF2-40B4-BE49-F238E27FC236}">
                <a16:creationId xmlns:a16="http://schemas.microsoft.com/office/drawing/2014/main" id="{05832A92-807F-2A72-34B5-1194D2206EC5}"/>
              </a:ext>
            </a:extLst>
          </p:cNvPr>
          <p:cNvSpPr>
            <a:spLocks noGrp="1"/>
          </p:cNvSpPr>
          <p:nvPr>
            <p:ph type="sldNum" sz="quarter" idx="12"/>
          </p:nvPr>
        </p:nvSpPr>
        <p:spPr/>
        <p:txBody>
          <a:bodyPr/>
          <a:lstStyle/>
          <a:p>
            <a:fld id="{70C12960-6E85-460F-B6E3-5B82CB31AF3D}" type="slidenum">
              <a:rPr lang="en-US" smtClean="0"/>
              <a:t>21</a:t>
            </a:fld>
            <a:endParaRPr lang="en-US"/>
          </a:p>
        </p:txBody>
      </p:sp>
    </p:spTree>
    <p:extLst>
      <p:ext uri="{BB962C8B-B14F-4D97-AF65-F5344CB8AC3E}">
        <p14:creationId xmlns:p14="http://schemas.microsoft.com/office/powerpoint/2010/main" val="1315804638"/>
      </p:ext>
    </p:extLst>
  </p:cSld>
  <p:clrMapOvr>
    <a:masterClrMapping/>
  </p:clrMapOvr>
</p:sld>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12589</TotalTime>
  <Words>1534</Words>
  <Application>Microsoft Macintosh PowerPoint</Application>
  <PresentationFormat>Widescreen</PresentationFormat>
  <Paragraphs>157</Paragraphs>
  <Slides>21</Slides>
  <Notes>7</Notes>
  <HiddenSlides>4</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Aptos</vt:lpstr>
      <vt:lpstr>Arial</vt:lpstr>
      <vt:lpstr>Grandview Display</vt:lpstr>
      <vt:lpstr>System Font Regular</vt:lpstr>
      <vt:lpstr>Wingdings</vt:lpstr>
      <vt:lpstr>DashVTI</vt:lpstr>
      <vt:lpstr>When Older Adults Delegate Taxes:       Socio-Technical Issues</vt:lpstr>
      <vt:lpstr>Outline</vt:lpstr>
      <vt:lpstr>The increasingly digital tax landscape</vt:lpstr>
      <vt:lpstr>Background</vt:lpstr>
      <vt:lpstr>CVITP</vt:lpstr>
      <vt:lpstr>How does CRA support the Helpers?</vt:lpstr>
      <vt:lpstr>RepID Benefits</vt:lpstr>
      <vt:lpstr>PowerPoint Presentation</vt:lpstr>
      <vt:lpstr>PowerPoint Presentation</vt:lpstr>
      <vt:lpstr>How do older adults file taxes? </vt:lpstr>
      <vt:lpstr>Interview Study (n = 19)</vt:lpstr>
      <vt:lpstr>Results Summary</vt:lpstr>
      <vt:lpstr>PowerPoint Presentation</vt:lpstr>
      <vt:lpstr>PowerPoint Presentation</vt:lpstr>
      <vt:lpstr>Takeaways:</vt:lpstr>
      <vt:lpstr>References</vt:lpstr>
      <vt:lpstr>Questions?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Celine Latulipe</dc:creator>
  <cp:lastModifiedBy>Celine Latulipe</cp:lastModifiedBy>
  <cp:revision>11</cp:revision>
  <dcterms:created xsi:type="dcterms:W3CDTF">2026-03-18T19:34:00Z</dcterms:created>
  <dcterms:modified xsi:type="dcterms:W3CDTF">2026-03-27T13:23:22Z</dcterms:modified>
</cp:coreProperties>
</file>